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6" r:id="rId2"/>
    <p:sldMasterId id="2147483688" r:id="rId3"/>
    <p:sldMasterId id="2147483729" r:id="rId4"/>
  </p:sldMasterIdLst>
  <p:notesMasterIdLst>
    <p:notesMasterId r:id="rId25"/>
  </p:notesMasterIdLst>
  <p:handoutMasterIdLst>
    <p:handoutMasterId r:id="rId26"/>
  </p:handoutMasterIdLst>
  <p:sldIdLst>
    <p:sldId id="326" r:id="rId5"/>
    <p:sldId id="343" r:id="rId6"/>
    <p:sldId id="356" r:id="rId7"/>
    <p:sldId id="358" r:id="rId8"/>
    <p:sldId id="360" r:id="rId9"/>
    <p:sldId id="359" r:id="rId10"/>
    <p:sldId id="357" r:id="rId11"/>
    <p:sldId id="349" r:id="rId12"/>
    <p:sldId id="348" r:id="rId13"/>
    <p:sldId id="340" r:id="rId14"/>
    <p:sldId id="342" r:id="rId15"/>
    <p:sldId id="338" r:id="rId16"/>
    <p:sldId id="351" r:id="rId17"/>
    <p:sldId id="361" r:id="rId18"/>
    <p:sldId id="362" r:id="rId19"/>
    <p:sldId id="363" r:id="rId20"/>
    <p:sldId id="364" r:id="rId21"/>
    <p:sldId id="365" r:id="rId22"/>
    <p:sldId id="355" r:id="rId23"/>
    <p:sldId id="295" r:id="rId24"/>
  </p:sldIdLst>
  <p:sldSz cx="12192000" cy="6858000"/>
  <p:notesSz cx="9906000" cy="688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8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399CA"/>
    <a:srgbClr val="E7908E"/>
    <a:srgbClr val="C00000"/>
    <a:srgbClr val="0070C0"/>
    <a:srgbClr val="FF0000"/>
    <a:srgbClr val="FFFF00"/>
    <a:srgbClr val="497496"/>
    <a:srgbClr val="455C6B"/>
    <a:srgbClr val="427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1" autoAdjust="0"/>
    <p:restoredTop sz="95000" autoAdjust="0"/>
  </p:normalViewPr>
  <p:slideViewPr>
    <p:cSldViewPr snapToGrid="0" showGuides="1">
      <p:cViewPr>
        <p:scale>
          <a:sx n="59" d="100"/>
          <a:sy n="59" d="100"/>
        </p:scale>
        <p:origin x="1632" y="1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4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602" y="90"/>
      </p:cViewPr>
      <p:guideLst>
        <p:guide orient="horz" pos="2168"/>
        <p:guide pos="3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92600" cy="3453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11108" y="1"/>
            <a:ext cx="4292600" cy="3453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41129-A71A-4848-BE64-BEB05629B415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38036"/>
            <a:ext cx="4292600" cy="345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11108" y="6538036"/>
            <a:ext cx="4292600" cy="345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CA63A-EEB8-460D-B7E1-A1A236B22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26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1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108" y="0"/>
            <a:ext cx="4292600" cy="3441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FB1EC-1947-44DD-A0B0-C54B29A4BBD3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59063" y="517525"/>
            <a:ext cx="4587875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269615"/>
            <a:ext cx="7924800" cy="30975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38036"/>
            <a:ext cx="4292600" cy="3441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108" y="6538036"/>
            <a:ext cx="4292600" cy="3441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E7227-E61D-4A55-850F-AECFCA0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3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8975" y="700088"/>
            <a:ext cx="6215063" cy="34972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It</a:t>
            </a:r>
            <a:r>
              <a:rPr lang="ko-KR" altLang="en-US" dirty="0" smtClean="0"/>
              <a:t>환경은 지속적으로 변화하고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2FCB79-2C0C-F84D-A224-30C295992F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Apple LiGothic Medium" pitchFamily="2" charset="-120"/>
                <a:cs typeface="+mn-cs"/>
                <a:sym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Apple LiGothic Medium" pitchFamily="2" charset="-120"/>
              <a:cs typeface="+mn-cs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3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7227-E61D-4A55-850F-AECFCA0B9D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8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749300"/>
            <a:ext cx="6651625" cy="3741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baseline="0" noProof="0" dirty="0" smtClean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9C9EF-A936-461A-BFF0-4F839AC600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25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749300"/>
            <a:ext cx="6651625" cy="3741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baseline="0" noProof="0" dirty="0" smtClean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9C9EF-A936-461A-BFF0-4F839AC600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635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850" y="1903946"/>
            <a:ext cx="9367105" cy="2672622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2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1851" y="4623998"/>
            <a:ext cx="7029022" cy="863603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" y="114926"/>
            <a:ext cx="2264635" cy="10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3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logo_black.ai"/>
          <p:cNvPicPr>
            <a:picLocks noChangeAspect="1"/>
          </p:cNvPicPr>
          <p:nvPr/>
        </p:nvPicPr>
        <p:blipFill>
          <a:blip r:embed="rId2" cstate="email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6108" y="5057727"/>
            <a:ext cx="11061895" cy="384175"/>
          </a:xfrm>
          <a:prstGeom prst="rect">
            <a:avLst/>
          </a:prstGeom>
        </p:spPr>
        <p:txBody>
          <a:bodyPr lIns="91226" tIns="45613" rIns="91226" bIns="45613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5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6108" y="5377723"/>
            <a:ext cx="11061895" cy="384175"/>
          </a:xfrm>
          <a:prstGeom prst="rect">
            <a:avLst/>
          </a:prstGeom>
        </p:spPr>
        <p:txBody>
          <a:bodyPr lIns="91226" tIns="45613" rIns="91226" bIns="45613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6108" y="5697719"/>
            <a:ext cx="11061895" cy="384175"/>
          </a:xfrm>
          <a:prstGeom prst="rect">
            <a:avLst/>
          </a:prstGeom>
        </p:spPr>
        <p:txBody>
          <a:bodyPr lIns="91226" tIns="45613" rIns="91226" bIns="45613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833" y="4281951"/>
            <a:ext cx="11070167" cy="398668"/>
          </a:xfrm>
          <a:prstGeom prst="rect">
            <a:avLst/>
          </a:prstGeom>
        </p:spPr>
        <p:txBody>
          <a:bodyPr lIns="91226" tIns="45613" rIns="91226" bIns="45613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5395" indent="0">
              <a:buNone/>
              <a:defRPr/>
            </a:lvl2pPr>
            <a:lvl3pPr marL="568496" indent="0">
              <a:buNone/>
              <a:defRPr/>
            </a:lvl3pPr>
            <a:lvl4pPr marL="687227" indent="0">
              <a:buNone/>
              <a:defRPr/>
            </a:lvl4pPr>
            <a:lvl5pPr marL="799668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15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39" tIns="45715" rIns="91239" bIns="45715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08035" eaLnBrk="1" hangingPunct="1">
              <a:defRPr/>
            </a:pPr>
            <a:endParaRPr lang="en-US" altLang="en-US" sz="1867" smtClean="0">
              <a:solidFill>
                <a:srgbClr val="676767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39" tIns="45715" rIns="91239" bIns="45715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08035" eaLnBrk="1" hangingPunct="1">
              <a:defRPr/>
            </a:pPr>
            <a:endParaRPr lang="en-US" altLang="en-US" sz="1867" smtClean="0">
              <a:solidFill>
                <a:srgbClr val="67676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43" y="4279530"/>
            <a:ext cx="6246489" cy="384175"/>
          </a:xfrm>
          <a:prstGeom prst="rect">
            <a:avLst/>
          </a:prstGeom>
        </p:spPr>
        <p:txBody>
          <a:bodyPr vert="horz" lIns="68429" tIns="34286" rIns="68429" bIns="34286" rtlCol="0">
            <a:noAutofit/>
          </a:bodyPr>
          <a:lstStyle>
            <a:lvl1pPr marL="0" indent="0" algn="l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5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35" y="3282704"/>
            <a:ext cx="6283409" cy="1022351"/>
          </a:xfrm>
        </p:spPr>
        <p:txBody>
          <a:bodyPr lIns="61570" tIns="34286" rIns="61570" bIns="34286" rtlCol="0" anchor="b">
            <a:noAutofit/>
          </a:bodyPr>
          <a:lstStyle>
            <a:lvl1pPr marL="0" indent="0" algn="l" defTabSz="912109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226" tIns="45613" rIns="91226" bIns="45613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60722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DDD40877-768E-45C0-8EE0-695148671B71}" type="slidenum">
              <a:rPr lang="en-US" sz="80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5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email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84" y="6167967"/>
            <a:ext cx="573616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761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35" tIns="45715" rIns="91235" bIns="45715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08035" eaLnBrk="1" hangingPunct="1">
              <a:defRPr/>
            </a:pPr>
            <a:endParaRPr lang="en-US" altLang="en-US" sz="1867" smtClean="0">
              <a:solidFill>
                <a:srgbClr val="676767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35" tIns="45715" rIns="91235" bIns="45715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08035" eaLnBrk="1" hangingPunct="1">
              <a:defRPr/>
            </a:pPr>
            <a:endParaRPr lang="en-US" altLang="en-US" sz="1867" smtClean="0">
              <a:solidFill>
                <a:srgbClr val="676767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39236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3"/>
            <a:ext cx="11040076" cy="4098595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80005" marR="0" indent="-380005" algn="ctr" defTabSz="6079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91684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73656" indent="-29760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5622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4390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1772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39739" indent="-223797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226651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75985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8472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6258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3806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600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366563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640" y="1194135"/>
            <a:ext cx="11198319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75985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8472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6258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3806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600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84318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282546" indent="-522022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5622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4390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1772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39739" indent="-223797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757067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73656" indent="-29760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5622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4390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1772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39739" indent="-223797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066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7677" y="1871295"/>
            <a:ext cx="8001290" cy="315988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2" y="6252127"/>
            <a:ext cx="3543999" cy="28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716" y="97834"/>
            <a:ext cx="2264635" cy="10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83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739" y="1797051"/>
            <a:ext cx="5201497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50742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533" y="81281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07" y="403379"/>
            <a:ext cx="4954660" cy="1101929"/>
          </a:xfrm>
          <a:prstGeom prst="rect">
            <a:avLst/>
          </a:prstGeom>
        </p:spPr>
        <p:txBody>
          <a:bodyPr lIns="61567" tIns="34286" rIns="61567" bIns="34286" rtlCol="0">
            <a:noAutofit/>
          </a:bodyPr>
          <a:lstStyle>
            <a:lvl1pPr algn="l" defTabSz="91207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541287" y="403341"/>
            <a:ext cx="4954660" cy="1101928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marR="0" indent="0" algn="l" defTabSz="9120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907" y="1797051"/>
            <a:ext cx="4954660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41287" y="1797051"/>
            <a:ext cx="4954660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24267"/>
      </p:ext>
    </p:extLst>
  </p:cSld>
  <p:clrMapOvr>
    <a:masterClrMapping/>
  </p:clrMapOvr>
  <p:transition spd="med"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5"/>
          <p:cNvCxnSpPr/>
          <p:nvPr/>
        </p:nvCxnSpPr>
        <p:spPr>
          <a:xfrm>
            <a:off x="4093633" y="81281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/>
          <p:cNvCxnSpPr/>
          <p:nvPr/>
        </p:nvCxnSpPr>
        <p:spPr>
          <a:xfrm>
            <a:off x="8049684" y="81281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16081" y="304548"/>
            <a:ext cx="3116145" cy="1027281"/>
          </a:xfrm>
          <a:prstGeom prst="rect">
            <a:avLst/>
          </a:prstGeom>
        </p:spPr>
        <p:txBody>
          <a:bodyPr lIns="91226" tIns="45613" rIns="91226" bIns="45613" anchor="b" anchorCtr="0">
            <a:noAutofit/>
          </a:bodyPr>
          <a:lstStyle>
            <a:lvl1pPr marL="0" marR="0" indent="0" algn="l" defTabSz="9120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503768" y="303912"/>
            <a:ext cx="3116145" cy="1027281"/>
          </a:xfrm>
          <a:prstGeom prst="rect">
            <a:avLst/>
          </a:prstGeom>
        </p:spPr>
        <p:txBody>
          <a:bodyPr lIns="91226" tIns="45613" rIns="91226" bIns="45613" anchor="b" anchorCtr="0">
            <a:noAutofit/>
          </a:bodyPr>
          <a:lstStyle>
            <a:lvl1pPr marL="0" marR="0" indent="0" algn="l" defTabSz="9120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8473214" y="294096"/>
            <a:ext cx="3116145" cy="1027281"/>
          </a:xfrm>
          <a:prstGeom prst="rect">
            <a:avLst/>
          </a:prstGeom>
        </p:spPr>
        <p:txBody>
          <a:bodyPr lIns="91226" tIns="45613" rIns="91226" bIns="45613" anchor="b" anchorCtr="0">
            <a:noAutofit/>
          </a:bodyPr>
          <a:lstStyle>
            <a:lvl1pPr marL="0" marR="0" indent="0" algn="l" defTabSz="9120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953" y="1601459"/>
            <a:ext cx="3116147" cy="441987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10304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4508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10304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4508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8473085" y="1600428"/>
            <a:ext cx="3116147" cy="441987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10304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4508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04379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5" y="1773784"/>
            <a:ext cx="4950884" cy="413596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35" tIns="60817" rIns="121635" bIns="60817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114029" indent="-114029" algn="l" defTabSz="91207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029" indent="-114029" algn="l" defTabSz="9120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029" indent="-114029" algn="l" defTabSz="9120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029" indent="-114029" algn="l" defTabSz="9120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029" indent="-114029" algn="l" defTabSz="9120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865068" y="4736592"/>
            <a:ext cx="4674993" cy="338328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739" y="1797051"/>
            <a:ext cx="5201497" cy="4110792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303956" indent="-22803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7907" indent="-28702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6066" indent="-228030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3965" indent="-228030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1993" indent="-22803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29885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779934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226" tIns="45613" rIns="91226" bIns="45613" anchor="b" anchorCtr="0">
            <a:noAutofit/>
          </a:bodyPr>
          <a:lstStyle>
            <a:lvl1pPr marL="0" indent="0" algn="l" defTabSz="80280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5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213" indent="-531984" algn="l">
              <a:lnSpc>
                <a:spcPct val="90000"/>
              </a:lnSpc>
              <a:defRPr sz="6133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15277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5"/>
          <p:cNvCxnSpPr/>
          <p:nvPr/>
        </p:nvCxnSpPr>
        <p:spPr>
          <a:xfrm>
            <a:off x="6146800" y="81281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2" y="1918764"/>
            <a:ext cx="5093797" cy="3020519"/>
          </a:xfrm>
        </p:spPr>
        <p:txBody>
          <a:bodyPr lIns="61570" tIns="34286" rIns="61570" bIns="34286" rtlCol="0">
            <a:noAutofit/>
          </a:bodyPr>
          <a:lstStyle>
            <a:lvl1pPr marL="0" indent="0" algn="l" defTabSz="912109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1" y="872691"/>
            <a:ext cx="5154507" cy="5120640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072498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3"/>
            <a:ext cx="11127317" cy="3544971"/>
          </a:xfrm>
          <a:prstGeom prst="rect">
            <a:avLst/>
          </a:prstGeom>
        </p:spPr>
        <p:txBody>
          <a:bodyPr lIns="91226" tIns="45613" rIns="91226" bIns="45613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2" y="5531090"/>
            <a:ext cx="9573749" cy="434977"/>
          </a:xfrm>
          <a:prstGeom prst="rect">
            <a:avLst/>
          </a:prstGeom>
        </p:spPr>
        <p:txBody>
          <a:bodyPr wrap="square" lIns="91226" tIns="45613" rIns="91226" bIns="45613" anchor="b" anchorCtr="0">
            <a:noAutofit/>
          </a:bodyPr>
          <a:lstStyle>
            <a:lvl1pPr algn="l" defTabSz="80280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370097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8"/>
            <a:ext cx="11127317" cy="3547533"/>
          </a:xfrm>
          <a:prstGeom prst="rect">
            <a:avLst/>
          </a:prstGeom>
        </p:spPr>
        <p:txBody>
          <a:bodyPr vert="horz" lIns="91226" tIns="45613" rIns="91226" bIns="45613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2" y="5531090"/>
            <a:ext cx="9573749" cy="434977"/>
          </a:xfrm>
          <a:prstGeom prst="rect">
            <a:avLst/>
          </a:prstGeom>
        </p:spPr>
        <p:txBody>
          <a:bodyPr wrap="square" lIns="91226" tIns="45613" rIns="91226" bIns="45613" anchor="b" anchorCtr="0">
            <a:noAutofit/>
          </a:bodyPr>
          <a:lstStyle>
            <a:lvl1pPr algn="l" defTabSz="80280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07466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91" y="1799275"/>
            <a:ext cx="5342668" cy="4054364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99"/>
            <a:ext cx="5431128" cy="4052529"/>
          </a:xfrm>
          <a:prstGeom prst="rect">
            <a:avLst/>
          </a:prstGeom>
        </p:spPr>
        <p:txBody>
          <a:bodyPr vert="horz" lIns="91226" tIns="45613" rIns="91226" bIns="45613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31398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벽, 욕실, 물건, 실내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2680" y="1058515"/>
            <a:ext cx="7110311" cy="846250"/>
          </a:xfrm>
        </p:spPr>
        <p:txBody>
          <a:bodyPr anchor="ctr"/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432680" y="2106394"/>
            <a:ext cx="8512327" cy="4071217"/>
          </a:xfrm>
          <a:noFill/>
        </p:spPr>
        <p:txBody>
          <a:bodyPr>
            <a:normAutofit/>
          </a:bodyPr>
          <a:lstStyle>
            <a:lvl1pPr marL="53340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9535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57300" indent="-533400">
              <a:buFont typeface="+mj-lt"/>
              <a:buAutoNum type="arabicPeriod"/>
              <a:tabLst>
                <a:tab pos="1790700" algn="l"/>
              </a:tabLst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1925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81200" indent="-55245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" y="89288"/>
            <a:ext cx="1820254" cy="8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431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91" y="1799139"/>
            <a:ext cx="5338660" cy="4054500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226" tIns="45613" rIns="91226" bIns="45613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369726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5"/>
          <p:cNvSpPr/>
          <p:nvPr userDrawn="1"/>
        </p:nvSpPr>
        <p:spPr>
          <a:xfrm>
            <a:off x="8113314" y="2163236"/>
            <a:ext cx="3092449" cy="3090333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61" tIns="60831" rIns="121661" bIns="60831" anchor="ctr"/>
          <a:lstStyle/>
          <a:p>
            <a:pPr algn="ctr" defTabSz="608035">
              <a:defRPr/>
            </a:pPr>
            <a:endParaRPr lang="en-US" sz="1867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Oval 6"/>
          <p:cNvSpPr/>
          <p:nvPr userDrawn="1"/>
        </p:nvSpPr>
        <p:spPr>
          <a:xfrm>
            <a:off x="4563533" y="2163236"/>
            <a:ext cx="3092451" cy="3090333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61" tIns="60831" rIns="121661" bIns="60831" anchor="ctr"/>
          <a:lstStyle/>
          <a:p>
            <a:pPr algn="ctr" defTabSz="608035">
              <a:defRPr/>
            </a:pPr>
            <a:endParaRPr lang="en-US" sz="1867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Oval 7"/>
          <p:cNvSpPr/>
          <p:nvPr userDrawn="1"/>
        </p:nvSpPr>
        <p:spPr>
          <a:xfrm>
            <a:off x="1018248" y="2163236"/>
            <a:ext cx="3092449" cy="3090333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61" tIns="60831" rIns="121661" bIns="60831" anchor="ctr"/>
          <a:lstStyle/>
          <a:p>
            <a:pPr algn="ctr" defTabSz="608035">
              <a:defRPr/>
            </a:pPr>
            <a:endParaRPr lang="en-US" sz="1867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1036648" y="3733575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581928" y="3731007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131108" y="3731007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 lIns="91246" tIns="45623" rIns="91246" bIns="45623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 lIns="91246" tIns="45623" rIns="91246" bIns="45623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 lIns="91246" tIns="45623" rIns="91246" bIns="45623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7630614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 userDrawn="1"/>
        </p:nvSpPr>
        <p:spPr bwMode="auto">
          <a:xfrm>
            <a:off x="1032936" y="2163236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43" tIns="45719" rIns="91243" bIns="4571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6260" eaLnBrk="1" hangingPunct="1">
              <a:defRPr/>
            </a:pPr>
            <a:endParaRPr lang="en-US" altLang="en-US" sz="1867" smtClean="0">
              <a:solidFill>
                <a:srgbClr val="FFFFFF"/>
              </a:solidFill>
            </a:endParaRPr>
          </a:p>
        </p:txBody>
      </p:sp>
      <p:sp>
        <p:nvSpPr>
          <p:cNvPr id="13" name="Oval 7"/>
          <p:cNvSpPr>
            <a:spLocks noChangeArrowheads="1"/>
          </p:cNvSpPr>
          <p:nvPr userDrawn="1"/>
        </p:nvSpPr>
        <p:spPr bwMode="auto">
          <a:xfrm>
            <a:off x="4563536" y="2163236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43" tIns="45719" rIns="91243" bIns="4571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6260" eaLnBrk="1" hangingPunct="1">
              <a:defRPr/>
            </a:pPr>
            <a:endParaRPr lang="en-US" altLang="en-US" sz="1867" smtClean="0">
              <a:solidFill>
                <a:srgbClr val="FFFFFF"/>
              </a:solidFill>
            </a:endParaRPr>
          </a:p>
        </p:txBody>
      </p:sp>
      <p:sp>
        <p:nvSpPr>
          <p:cNvPr id="14" name="Oval 8"/>
          <p:cNvSpPr>
            <a:spLocks noChangeArrowheads="1"/>
          </p:cNvSpPr>
          <p:nvPr userDrawn="1"/>
        </p:nvSpPr>
        <p:spPr bwMode="auto">
          <a:xfrm>
            <a:off x="8117417" y="2163236"/>
            <a:ext cx="3073400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43" tIns="45719" rIns="91243" bIns="4571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6260" eaLnBrk="1" hangingPunct="1">
              <a:defRPr/>
            </a:pPr>
            <a:endParaRPr lang="en-US" altLang="en-US" sz="1867" smtClean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230" tIns="45615" rIns="91230" bIns="45615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230" tIns="45615" rIns="91230" bIns="45615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230" tIns="45615" rIns="91230" bIns="45615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051732" y="5164314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4582424" y="5161718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8135116" y="5161718"/>
            <a:ext cx="3056181" cy="804881"/>
          </a:xfrm>
          <a:prstGeom prst="rect">
            <a:avLst/>
          </a:prstGeom>
        </p:spPr>
        <p:txBody>
          <a:bodyPr lIns="91226" tIns="45613" rIns="91226" bIns="45613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5300156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330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226" tIns="45613" rIns="91226" bIns="45613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2" y="4637669"/>
            <a:ext cx="10852149" cy="689931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7709" tIns="0" rIns="91246" bIns="45623" numCol="1" anchor="ctr" anchorCtr="0" compatLnSpc="1">
            <a:prstTxWarp prst="textNoShape">
              <a:avLst/>
            </a:prstTxWarp>
            <a:spAutoFit/>
          </a:bodyPr>
          <a:lstStyle>
            <a:lvl1pPr marL="229877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361383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5" y="401424"/>
            <a:ext cx="11417563" cy="3389567"/>
          </a:xfrm>
          <a:prstGeom prst="rect">
            <a:avLst/>
          </a:prstGeom>
        </p:spPr>
        <p:txBody>
          <a:bodyPr vert="horz" lIns="91226" tIns="45613" rIns="91226" bIns="45613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1" y="4072821"/>
            <a:ext cx="11152315" cy="715962"/>
          </a:xfrm>
          <a:prstGeom prst="rect">
            <a:avLst/>
          </a:prstGeom>
        </p:spPr>
        <p:txBody>
          <a:bodyPr vert="horz" wrap="square" lIns="91246" tIns="45623" rIns="91246" bIns="45623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0015203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330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226" tIns="45613" rIns="91226" bIns="45613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9313531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4"/>
            <a:ext cx="11307184" cy="5688861"/>
          </a:xfrm>
          <a:prstGeom prst="rect">
            <a:avLst/>
          </a:prstGeom>
        </p:spPr>
        <p:txBody>
          <a:bodyPr vert="horz" lIns="91230" tIns="45615" rIns="91230" bIns="45615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8114997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2523069" y="795868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3" tIns="45719" rIns="91243" bIns="45719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2523068" y="4794252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3" tIns="45719" rIns="91243" bIns="45719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3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230" tIns="45615" rIns="91230" bIns="45615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7" y="4873439"/>
            <a:ext cx="6765427" cy="838200"/>
          </a:xfrm>
        </p:spPr>
        <p:txBody>
          <a:bodyPr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4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732489" y="31126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3" tIns="45719" rIns="91243" bIns="45719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432" tIns="34289" rIns="68432" bIns="34289" rtlCol="0" anchor="ctr" anchorCtr="0">
            <a:normAutofit/>
          </a:bodyPr>
          <a:lstStyle>
            <a:lvl1pPr marL="0" indent="0" algn="ctr" defTabSz="91214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4696" y="3307701"/>
            <a:ext cx="8973153" cy="2152559"/>
          </a:xfrm>
        </p:spPr>
        <p:txBody>
          <a:bodyPr>
            <a:noAutofit/>
          </a:bodyPr>
          <a:lstStyle>
            <a:lvl1pPr marL="0" marR="0" indent="0" algn="l" defTabSz="9121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9293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6656917" y="728248"/>
            <a:ext cx="4840816" cy="51604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3" tIns="45719" rIns="91243" bIns="45719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80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230" tIns="45615" rIns="91230" bIns="45615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3560" y="729108"/>
            <a:ext cx="5799891" cy="1085313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37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3" cy="7794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550" y="1333500"/>
            <a:ext cx="10972800" cy="48600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97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/>
          <p:nvPr/>
        </p:nvSpPr>
        <p:spPr>
          <a:xfrm>
            <a:off x="4891617" y="311264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446617" y="311264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9306987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446747" y="3029064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3881969" y="3029064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9306987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3"/>
          <p:cNvSpPr/>
          <p:nvPr/>
        </p:nvSpPr>
        <p:spPr>
          <a:xfrm>
            <a:off x="9306987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9" tIns="45715" rIns="91239" bIns="45715" anchor="ctr"/>
          <a:lstStyle/>
          <a:p>
            <a:pPr algn="ctr" defTabSz="60803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5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9087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81" y="3029087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429" tIns="34286" rIns="68429" bIns="34286" rtlCol="0" anchor="ctr" anchorCtr="0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92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050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968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429" tIns="34286" rIns="68429" bIns="34286" rtlCol="0" anchor="ctr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2396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429" tIns="34286" rIns="68429" bIns="34286" rtlCol="0" anchor="ctr">
            <a:normAutofit/>
          </a:bodyPr>
          <a:lstStyle>
            <a:lvl1pPr marL="0" indent="0" algn="ctr" defTabSz="9121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194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68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405267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7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"/>
            <a:ext cx="12196464" cy="685799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2" y="463496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7709" tIns="0" rIns="91246" bIns="45623" numCol="1" anchor="b" anchorCtr="0" compatLnSpc="1">
            <a:prstTxWarp prst="textNoShape">
              <a:avLst/>
            </a:prstTxWarp>
            <a:spAutoFit/>
          </a:bodyPr>
          <a:lstStyle>
            <a:lvl1pPr marL="229877" indent="-239413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>
                    <a:alpha val="60000"/>
                  </a:srgbClr>
                </a:solidFill>
                <a:latin typeface="Arial" charset="0"/>
                <a:ea typeface="ＭＳ Ｐゴシック" charset="0"/>
                <a:cs typeface="CiscoSans Thin"/>
              </a:rPr>
              <a:t>© 2015  Cisco and/or its affiliates. All rights reserved.   Cisco Confidential</a:t>
            </a:r>
            <a:endParaRPr lang="en-US" sz="800" dirty="0">
              <a:solidFill>
                <a:srgbClr val="FFFFFF">
                  <a:alpha val="60000"/>
                </a:srgbClr>
              </a:solidFill>
              <a:latin typeface="Arial" charset="0"/>
              <a:ea typeface="ＭＳ Ｐゴシック" charset="0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346213019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2" y="463496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7709" tIns="0" rIns="91246" bIns="45623" numCol="1" anchor="b" anchorCtr="0" compatLnSpc="1">
            <a:prstTxWarp prst="textNoShape">
              <a:avLst/>
            </a:prstTxWarp>
            <a:spAutoFit/>
          </a:bodyPr>
          <a:lstStyle>
            <a:lvl1pPr marL="229877" indent="-239413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>
                    <a:alpha val="60000"/>
                  </a:srgbClr>
                </a:solidFill>
                <a:latin typeface="Arial" charset="0"/>
                <a:ea typeface="ＭＳ Ｐゴシック" charset="0"/>
                <a:cs typeface="CiscoSans Thin"/>
              </a:rPr>
              <a:t>© 2015  Cisco and/or its affiliates. All rights reserved.   Cisco Confidential</a:t>
            </a:r>
            <a:endParaRPr lang="en-US" sz="800" dirty="0">
              <a:solidFill>
                <a:srgbClr val="FFFFFF">
                  <a:alpha val="60000"/>
                </a:srgbClr>
              </a:solidFill>
              <a:latin typeface="Arial" charset="0"/>
              <a:ea typeface="ＭＳ Ｐゴシック" charset="0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16954921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8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"/>
            <a:ext cx="12196464" cy="685799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2" y="463496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7709" tIns="0" rIns="91246" bIns="45623" numCol="1" anchor="b" anchorCtr="0" compatLnSpc="1">
            <a:prstTxWarp prst="textNoShape">
              <a:avLst/>
            </a:prstTxWarp>
            <a:spAutoFit/>
          </a:bodyPr>
          <a:lstStyle>
            <a:lvl1pPr marL="229877" indent="-239413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>
                    <a:alpha val="60000"/>
                  </a:srgbClr>
                </a:solidFill>
                <a:latin typeface="Arial" charset="0"/>
                <a:ea typeface="ＭＳ Ｐゴシック" charset="0"/>
                <a:cs typeface="CiscoSans Thin"/>
              </a:rPr>
              <a:t>© 2015  Cisco and/or its affiliates. All rights reserved.   Cisco Confidential</a:t>
            </a:r>
            <a:endParaRPr lang="en-US" sz="800" dirty="0">
              <a:solidFill>
                <a:srgbClr val="FFFFFF">
                  <a:alpha val="60000"/>
                </a:srgbClr>
              </a:solidFill>
              <a:latin typeface="Arial" charset="0"/>
              <a:ea typeface="ＭＳ Ｐゴシック" charset="0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461386940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228757"/>
            <a:ext cx="479555" cy="366183"/>
          </a:xfrm>
          <a:prstGeom prst="rect">
            <a:avLst/>
          </a:prstGeom>
        </p:spPr>
        <p:txBody>
          <a:bodyPr vert="horz" lIns="91234" tIns="45617" rIns="91234" bIns="45617" rtlCol="0" anchor="ctr"/>
          <a:lstStyle>
            <a:lvl1pPr>
              <a:defRPr lang="en-US" smtClea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defTabSz="605774"/>
            <a:fld id="{96A97DD0-5BE7-4856-A2A9-C42C6688E607}" type="slidenum">
              <a:rPr lang="en-US" altLang="ko-KR" sz="3200" smtClean="0">
                <a:solidFill>
                  <a:srgbClr val="FFFFFF">
                    <a:alpha val="60000"/>
                  </a:srgbClr>
                </a:solidFill>
                <a:latin typeface="Arial" charset="0"/>
                <a:ea typeface="ＭＳ Ｐゴシック" charset="0"/>
              </a:rPr>
              <a:pPr defTabSz="605774"/>
              <a:t>‹#›</a:t>
            </a:fld>
            <a:endParaRPr lang="ko-KR" altLang="en-US" sz="3200" dirty="0">
              <a:solidFill>
                <a:srgbClr val="FFFFFF">
                  <a:alpha val="60000"/>
                </a:srgbClr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465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11555440" y="6324510"/>
            <a:ext cx="286511" cy="2056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545" tIns="40867" rIns="81545" bIns="40867" anchor="b">
            <a:spAutoFit/>
          </a:bodyPr>
          <a:lstStyle/>
          <a:p>
            <a:pPr algn="r" defTabSz="809265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800">
                <a:latin typeface="Calibri"/>
                <a:ea typeface="맑은 고딕"/>
                <a:cs typeface="CiscoSans Thin"/>
              </a:rPr>
              <a:pPr algn="r" defTabSz="809265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latin typeface="Calibri"/>
              <a:ea typeface="맑은 고딕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441" y="5820666"/>
            <a:ext cx="9948335" cy="276999"/>
          </a:xfrm>
          <a:prstGeom prst="rect">
            <a:avLst/>
          </a:prstGeom>
        </p:spPr>
        <p:txBody>
          <a:bodyPr wrap="square" lIns="90852" tIns="45426" rIns="90852" bIns="45426" anchor="b" anchorCtr="0">
            <a:noAutofit/>
          </a:bodyPr>
          <a:lstStyle>
            <a:lvl1pPr marL="0" indent="0" algn="l" defTabSz="799813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8631" y="6474034"/>
            <a:ext cx="4560687" cy="205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45" tIns="40867" rIns="81545" bIns="40867" anchor="b" anchorCtr="0">
            <a:spAutoFit/>
          </a:bodyPr>
          <a:lstStyle/>
          <a:p>
            <a:pPr defTabSz="809265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Calibri"/>
                <a:ea typeface="맑은 고딕"/>
                <a:cs typeface="CiscoSans Thin"/>
              </a:rPr>
              <a:t>© 2013-2014  Cisco and/or its affiliates. All rights reserved.</a:t>
            </a:r>
            <a:endParaRPr lang="en-US" sz="800" dirty="0">
              <a:latin typeface="Calibri"/>
              <a:ea typeface="맑은 고딕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5" y="6771411"/>
            <a:ext cx="12192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3121" y="1254657"/>
            <a:ext cx="10891027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4204" indent="-534204" algn="l">
              <a:lnSpc>
                <a:spcPct val="90000"/>
              </a:lnSpc>
              <a:defRPr sz="8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4" cy="7794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550" y="1333500"/>
            <a:ext cx="10972800" cy="4860000"/>
          </a:xfrm>
        </p:spPr>
        <p:txBody>
          <a:bodyPr>
            <a:normAutofit/>
          </a:bodyPr>
          <a:lstStyle>
            <a:lvl1pPr marL="533400" indent="-533400">
              <a:buFont typeface="Wingdings" panose="05000000000000000000" pitchFamily="2" charset="2"/>
              <a:buChar char="ü"/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2390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108585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428750" indent="-3429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79070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590550" y="6517482"/>
            <a:ext cx="742950" cy="203993"/>
          </a:xfrm>
        </p:spPr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0215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850" y="1903946"/>
            <a:ext cx="9367105" cy="2672622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2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1851" y="4623998"/>
            <a:ext cx="7029022" cy="863603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2" y="6252127"/>
            <a:ext cx="3543999" cy="288000"/>
          </a:xfrm>
          <a:prstGeom prst="rect">
            <a:avLst/>
          </a:prstGeom>
        </p:spPr>
      </p:pic>
      <p:pic>
        <p:nvPicPr>
          <p:cNvPr id="22" name="그림 21" descr="물건, 개체이(가) 표시된 사진&#10;&#10;높은 신뢰도로 생성된 설명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7" y="448041"/>
            <a:ext cx="1980000" cy="5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482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7677" y="1871295"/>
            <a:ext cx="8001290" cy="315988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2" y="6252127"/>
            <a:ext cx="3543999" cy="288000"/>
          </a:xfrm>
          <a:prstGeom prst="rect">
            <a:avLst/>
          </a:prstGeom>
        </p:spPr>
      </p:pic>
      <p:pic>
        <p:nvPicPr>
          <p:cNvPr id="12" name="그림 11" descr="물건, 개체이(가) 표시된 사진&#10;&#10;높은 신뢰도로 생성된 설명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7" y="448041"/>
            <a:ext cx="1980000" cy="5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24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벽, 욕실, 물건, 실내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2680" y="1058515"/>
            <a:ext cx="7110311" cy="846250"/>
          </a:xfrm>
        </p:spPr>
        <p:txBody>
          <a:bodyPr anchor="ctr"/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432680" y="2106394"/>
            <a:ext cx="8512327" cy="4071217"/>
          </a:xfrm>
          <a:noFill/>
        </p:spPr>
        <p:txBody>
          <a:bodyPr>
            <a:normAutofit/>
          </a:bodyPr>
          <a:lstStyle>
            <a:lvl1pPr marL="53340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9535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57300" indent="-533400">
              <a:buFont typeface="+mj-lt"/>
              <a:buAutoNum type="arabicPeriod"/>
              <a:tabLst>
                <a:tab pos="1790700" algn="l"/>
              </a:tabLst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19250" indent="-53340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81200" indent="-552450">
              <a:buFont typeface="+mj-lt"/>
              <a:buAutoNum type="arabicPeriod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5" y="6252127"/>
            <a:ext cx="3543999" cy="288000"/>
          </a:xfrm>
          <a:prstGeom prst="rect">
            <a:avLst/>
          </a:prstGeom>
        </p:spPr>
      </p:pic>
      <p:pic>
        <p:nvPicPr>
          <p:cNvPr id="14" name="그림 13" descr="물건, 개체이(가) 표시된 사진&#10;&#10;높은 신뢰도로 생성된 설명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11" y="448041"/>
            <a:ext cx="1980000" cy="5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437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3" cy="7794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550" y="1333500"/>
            <a:ext cx="10972800" cy="48600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924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4" cy="7794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550" y="1333500"/>
            <a:ext cx="10972800" cy="4860000"/>
          </a:xfrm>
        </p:spPr>
        <p:txBody>
          <a:bodyPr>
            <a:normAutofit/>
          </a:bodyPr>
          <a:lstStyle>
            <a:lvl1pPr marL="533400" indent="-533400">
              <a:buFont typeface="Wingdings" panose="05000000000000000000" pitchFamily="2" charset="2"/>
              <a:buChar char="ü"/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2390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108585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428750" indent="-3429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790700" indent="-36195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590550" y="6517482"/>
            <a:ext cx="742950" cy="203993"/>
          </a:xfrm>
        </p:spPr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37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365125"/>
            <a:ext cx="10460974" cy="7794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571451"/>
            <a:ext cx="409380" cy="3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49" b="96735" l="9903" r="95534">
                        <a14:foregroundMark x1="21942" y1="25102" x2="21942" y2="25102"/>
                        <a14:foregroundMark x1="25437" y1="20612" x2="25437" y2="20612"/>
                        <a14:foregroundMark x1="28544" y1="18980" x2="28544" y2="18980"/>
                        <a14:foregroundMark x1="31650" y1="16735" x2="31650" y2="16735"/>
                        <a14:foregroundMark x1="33592" y1="15102" x2="33592" y2="15102"/>
                        <a14:foregroundMark x1="36311" y1="13878" x2="36311" y2="13878"/>
                        <a14:foregroundMark x1="35340" y1="13265" x2="35340" y2="13265"/>
                        <a14:foregroundMark x1="38252" y1="13673" x2="38252" y2="13673"/>
                        <a14:foregroundMark x1="40194" y1="14082" x2="40194" y2="14082"/>
                        <a14:foregroundMark x1="46214" y1="12449" x2="46214" y2="12449"/>
                        <a14:foregroundMark x1="48738" y1="11633" x2="48738" y2="11633"/>
                        <a14:foregroundMark x1="55534" y1="10816" x2="55534" y2="10816"/>
                        <a14:foregroundMark x1="58641" y1="12653" x2="58641" y2="12653"/>
                        <a14:foregroundMark x1="62136" y1="13673" x2="62136" y2="13673"/>
                        <a14:foregroundMark x1="67379" y1="14694" x2="67379" y2="14694"/>
                        <a14:foregroundMark x1="70680" y1="18571" x2="70680" y2="18571"/>
                        <a14:foregroundMark x1="73981" y1="21633" x2="73981" y2="21633"/>
                        <a14:foregroundMark x1="78835" y1="27959" x2="78835" y2="27959"/>
                        <a14:foregroundMark x1="80971" y1="30612" x2="80971" y2="30612"/>
                        <a14:foregroundMark x1="85243" y1="35714" x2="85243" y2="35714"/>
                        <a14:foregroundMark x1="84660" y1="41429" x2="84660" y2="41429"/>
                        <a14:foregroundMark x1="86214" y1="44490" x2="86214" y2="44490"/>
                        <a14:foregroundMark x1="86408" y1="47143" x2="86408" y2="47143"/>
                        <a14:foregroundMark x1="86602" y1="50612" x2="86602" y2="50612"/>
                        <a14:foregroundMark x1="85631" y1="52653" x2="85631" y2="52653"/>
                        <a14:foregroundMark x1="85437" y1="57551" x2="85437" y2="57551"/>
                        <a14:foregroundMark x1="83495" y1="64490" x2="83495" y2="64490"/>
                        <a14:foregroundMark x1="81553" y1="68367" x2="81553" y2="68367"/>
                        <a14:foregroundMark x1="79417" y1="71837" x2="79417" y2="71837"/>
                        <a14:foregroundMark x1="76893" y1="74082" x2="76893" y2="74082"/>
                        <a14:foregroundMark x1="72621" y1="77143" x2="72621" y2="77143"/>
                        <a14:foregroundMark x1="65437" y1="79796" x2="65437" y2="79796"/>
                        <a14:foregroundMark x1="68350" y1="79592" x2="68350" y2="79592"/>
                        <a14:foregroundMark x1="68544" y1="84490" x2="68544" y2="84490"/>
                        <a14:foregroundMark x1="57476" y1="82449" x2="57476" y2="82449"/>
                        <a14:foregroundMark x1="49903" y1="82857" x2="49903" y2="82857"/>
                        <a14:foregroundMark x1="50874" y1="89388" x2="50874" y2="89388"/>
                        <a14:foregroundMark x1="43883" y1="82245" x2="43883" y2="82245"/>
                        <a14:foregroundMark x1="35922" y1="80204" x2="35922" y2="80204"/>
                        <a14:foregroundMark x1="26990" y1="77959" x2="26990" y2="77959"/>
                        <a14:foregroundMark x1="24466" y1="72449" x2="24466" y2="72449"/>
                        <a14:foregroundMark x1="21359" y1="67347" x2="21359" y2="67347"/>
                        <a14:foregroundMark x1="19612" y1="64286" x2="19612" y2="64286"/>
                        <a14:foregroundMark x1="18641" y1="61837" x2="18641" y2="61837"/>
                        <a14:foregroundMark x1="17282" y1="56327" x2="17282" y2="56327"/>
                        <a14:foregroundMark x1="15340" y1="52245" x2="15340" y2="52245"/>
                        <a14:foregroundMark x1="15534" y1="47959" x2="15534" y2="47959"/>
                        <a14:foregroundMark x1="17282" y1="43469" x2="17282" y2="43469"/>
                        <a14:foregroundMark x1="16505" y1="40204" x2="16505" y2="40204"/>
                        <a14:foregroundMark x1="17670" y1="31429" x2="17670" y2="31429"/>
                        <a14:foregroundMark x1="19612" y1="29796" x2="19612" y2="29796"/>
                        <a14:foregroundMark x1="18447" y1="35714" x2="18447" y2="3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601" y="277357"/>
            <a:ext cx="1003721" cy="9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0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3081" y="259307"/>
            <a:ext cx="11614244" cy="642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67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81298" y="1781414"/>
            <a:ext cx="627787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THANK</a:t>
            </a:r>
            <a:r>
              <a:rPr lang="en-US" altLang="ko-KR" sz="8000" b="1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YOU</a:t>
            </a:r>
            <a:endParaRPr lang="ko-KR" altLang="en-US" sz="8000" b="1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18" name="그림 17" descr="물건, 개체이(가) 표시된 사진&#10;&#10;높은 신뢰도로 생성된 설명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90" y="3429000"/>
            <a:ext cx="3420000" cy="9504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2" y="6252127"/>
            <a:ext cx="35439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40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376" y="233552"/>
            <a:ext cx="10460974" cy="779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425A-8460-45DD-8607-811511D218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09"/>
          <a:stretch/>
        </p:blipFill>
        <p:spPr>
          <a:xfrm>
            <a:off x="0" y="0"/>
            <a:ext cx="218364" cy="6858000"/>
          </a:xfrm>
          <a:prstGeom prst="rect">
            <a:avLst/>
          </a:prstGeom>
        </p:spPr>
      </p:pic>
      <p:pic>
        <p:nvPicPr>
          <p:cNvPr id="7" name="그림 6" descr="문구, 봉투이(가) 표시된 사진&#10;&#10;매우 높은 신뢰도로 생성된 설명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" y="439878"/>
            <a:ext cx="409380" cy="3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49" b="96735" l="9903" r="95534">
                        <a14:foregroundMark x1="21942" y1="25102" x2="21942" y2="25102"/>
                        <a14:foregroundMark x1="25437" y1="20612" x2="25437" y2="20612"/>
                        <a14:foregroundMark x1="28544" y1="18980" x2="28544" y2="18980"/>
                        <a14:foregroundMark x1="31650" y1="16735" x2="31650" y2="16735"/>
                        <a14:foregroundMark x1="33592" y1="15102" x2="33592" y2="15102"/>
                        <a14:foregroundMark x1="36311" y1="13878" x2="36311" y2="13878"/>
                        <a14:foregroundMark x1="35340" y1="13265" x2="35340" y2="13265"/>
                        <a14:foregroundMark x1="38252" y1="13673" x2="38252" y2="13673"/>
                        <a14:foregroundMark x1="40194" y1="14082" x2="40194" y2="14082"/>
                        <a14:foregroundMark x1="46214" y1="12449" x2="46214" y2="12449"/>
                        <a14:foregroundMark x1="48738" y1="11633" x2="48738" y2="11633"/>
                        <a14:foregroundMark x1="55534" y1="10816" x2="55534" y2="10816"/>
                        <a14:foregroundMark x1="58641" y1="12653" x2="58641" y2="12653"/>
                        <a14:foregroundMark x1="62136" y1="13673" x2="62136" y2="13673"/>
                        <a14:foregroundMark x1="67379" y1="14694" x2="67379" y2="14694"/>
                        <a14:foregroundMark x1="70680" y1="18571" x2="70680" y2="18571"/>
                        <a14:foregroundMark x1="73981" y1="21633" x2="73981" y2="21633"/>
                        <a14:foregroundMark x1="78835" y1="27959" x2="78835" y2="27959"/>
                        <a14:foregroundMark x1="80971" y1="30612" x2="80971" y2="30612"/>
                        <a14:foregroundMark x1="85243" y1="35714" x2="85243" y2="35714"/>
                        <a14:foregroundMark x1="84660" y1="41429" x2="84660" y2="41429"/>
                        <a14:foregroundMark x1="86214" y1="44490" x2="86214" y2="44490"/>
                        <a14:foregroundMark x1="86408" y1="47143" x2="86408" y2="47143"/>
                        <a14:foregroundMark x1="86602" y1="50612" x2="86602" y2="50612"/>
                        <a14:foregroundMark x1="85631" y1="52653" x2="85631" y2="52653"/>
                        <a14:foregroundMark x1="85437" y1="57551" x2="85437" y2="57551"/>
                        <a14:foregroundMark x1="83495" y1="64490" x2="83495" y2="64490"/>
                        <a14:foregroundMark x1="81553" y1="68367" x2="81553" y2="68367"/>
                        <a14:foregroundMark x1="79417" y1="71837" x2="79417" y2="71837"/>
                        <a14:foregroundMark x1="76893" y1="74082" x2="76893" y2="74082"/>
                        <a14:foregroundMark x1="72621" y1="77143" x2="72621" y2="77143"/>
                        <a14:foregroundMark x1="65437" y1="79796" x2="65437" y2="79796"/>
                        <a14:foregroundMark x1="68350" y1="79592" x2="68350" y2="79592"/>
                        <a14:foregroundMark x1="68544" y1="84490" x2="68544" y2="84490"/>
                        <a14:foregroundMark x1="57476" y1="82449" x2="57476" y2="82449"/>
                        <a14:foregroundMark x1="49903" y1="82857" x2="49903" y2="82857"/>
                        <a14:foregroundMark x1="50874" y1="89388" x2="50874" y2="89388"/>
                        <a14:foregroundMark x1="43883" y1="82245" x2="43883" y2="82245"/>
                        <a14:foregroundMark x1="35922" y1="80204" x2="35922" y2="80204"/>
                        <a14:foregroundMark x1="26990" y1="77959" x2="26990" y2="77959"/>
                        <a14:foregroundMark x1="24466" y1="72449" x2="24466" y2="72449"/>
                        <a14:foregroundMark x1="21359" y1="67347" x2="21359" y2="67347"/>
                        <a14:foregroundMark x1="19612" y1="64286" x2="19612" y2="64286"/>
                        <a14:foregroundMark x1="18641" y1="61837" x2="18641" y2="61837"/>
                        <a14:foregroundMark x1="17282" y1="56327" x2="17282" y2="56327"/>
                        <a14:foregroundMark x1="15340" y1="52245" x2="15340" y2="52245"/>
                        <a14:foregroundMark x1="15534" y1="47959" x2="15534" y2="47959"/>
                        <a14:foregroundMark x1="17282" y1="43469" x2="17282" y2="43469"/>
                        <a14:foregroundMark x1="16505" y1="40204" x2="16505" y2="40204"/>
                        <a14:foregroundMark x1="17670" y1="31429" x2="17670" y2="31429"/>
                        <a14:foregroundMark x1="19612" y1="29796" x2="19612" y2="29796"/>
                        <a14:foregroundMark x1="18447" y1="35714" x2="18447" y2="3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609" y="279102"/>
            <a:ext cx="723482" cy="68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19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3081" y="259307"/>
            <a:ext cx="11614244" cy="642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벽, 의류, 사람이(가) 표시된 사진&#10;&#10;높은 신뢰도로 생성된 설명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81298" y="1781414"/>
            <a:ext cx="627787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THANK</a:t>
            </a:r>
            <a:r>
              <a:rPr lang="en-US" altLang="ko-KR" sz="8000" b="1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YOU</a:t>
            </a:r>
            <a:endParaRPr lang="ko-KR" altLang="en-US" sz="8000" b="1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3429000"/>
            <a:ext cx="51339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946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Ⅰ.제안업체 현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 userDrawn="1"/>
        </p:nvSpPr>
        <p:spPr bwMode="auto">
          <a:xfrm>
            <a:off x="6045784" y="6690981"/>
            <a:ext cx="190757" cy="8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ko-KR" sz="554" b="0" baseline="0" dirty="0" smtClean="0">
                <a:solidFill>
                  <a:srgbClr val="5F5F5F"/>
                </a:solidFill>
                <a:latin typeface="산돌고딕B" pitchFamily="18" charset="-127"/>
                <a:ea typeface="산돌고딕B" pitchFamily="18" charset="-127"/>
              </a:rPr>
              <a:t>Ⅲ-</a:t>
            </a:r>
            <a:fld id="{B3961BFD-4662-4700-8E84-F1DACB9C3D99}" type="slidenum">
              <a:rPr lang="en-US" altLang="ko-KR" sz="554" b="0" baseline="0" smtClean="0">
                <a:solidFill>
                  <a:srgbClr val="5F5F5F"/>
                </a:solidFill>
                <a:latin typeface="산돌고딕B" pitchFamily="18" charset="-127"/>
                <a:ea typeface="산돌고딕B" pitchFamily="18" charset="-127"/>
              </a:rPr>
              <a:pPr algn="ctr"/>
              <a:t>‹#›</a:t>
            </a:fld>
            <a:endParaRPr lang="en-US" altLang="ko-KR" sz="554" b="0" baseline="0" dirty="0">
              <a:solidFill>
                <a:srgbClr val="5F5F5F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422046" y="273757"/>
            <a:ext cx="1867179" cy="3590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1067745" eaLnBrk="1" hangingPunct="1">
              <a:defRPr sz="1800" spc="-150">
                <a:gradFill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5400000" scaled="1"/>
                </a:gra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pPr marL="0" lvl="0" algn="l" defTabSz="739200" rtl="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8" kern="1200" spc="0" dirty="0" smtClean="0">
                <a:solidFill>
                  <a:schemeClr val="tx1"/>
                </a:solidFill>
                <a:effectLst>
                  <a:outerShdw blurRad="63500" algn="ctr" rotWithShape="0">
                    <a:schemeClr val="bg1"/>
                  </a:outerShdw>
                </a:effectLst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rPr>
              <a:t>기술 부문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554105" y="337281"/>
            <a:ext cx="584668" cy="2271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739200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15" b="1" kern="1200" spc="-104" dirty="0" smtClean="0">
                <a:solidFill>
                  <a:schemeClr val="bg1"/>
                </a:solidFill>
                <a:effectLst>
                  <a:outerShdw blurRad="63500" sx="103000" sy="103000" algn="ctr" rotWithShape="0">
                    <a:srgbClr val="326E28"/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rPr>
              <a:t>Ⅲ</a:t>
            </a:r>
            <a:endParaRPr kumimoji="1" lang="ko-KR" altLang="en-US" sz="2215" b="1" kern="1200" spc="-104" dirty="0">
              <a:solidFill>
                <a:schemeClr val="bg1"/>
              </a:solidFill>
              <a:effectLst>
                <a:outerShdw blurRad="63500" sx="103000" sy="103000" algn="ctr" rotWithShape="0">
                  <a:srgbClr val="326E28"/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836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42" Type="http://schemas.openxmlformats.org/officeDocument/2006/relationships/image" Target="../media/image13.png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90550" y="365125"/>
            <a:ext cx="109728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90550" y="1333500"/>
            <a:ext cx="109728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90550" y="6517482"/>
            <a:ext cx="742950" cy="203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1425A-8460-45DD-8607-811511D218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0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68" r:id="rId4"/>
    <p:sldLayoutId id="2147483681" r:id="rId5"/>
    <p:sldLayoutId id="2147483672" r:id="rId6"/>
    <p:sldLayoutId id="2147483682" r:id="rId7"/>
    <p:sldLayoutId id="2147483679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533400" indent="-5334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v"/>
        <a:defRPr sz="24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2390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8585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28750" indent="-3429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9070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3" y="1048"/>
            <a:ext cx="12192025" cy="68559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1" y="6621216"/>
            <a:ext cx="1858283" cy="14381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03890" y="88793"/>
            <a:ext cx="2675797" cy="1598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 defTabSz="739200">
              <a:defRPr/>
            </a:pPr>
            <a:r>
              <a:rPr lang="ko-KR" altLang="en-US" sz="554" spc="-3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세종시</a:t>
            </a:r>
            <a:r>
              <a:rPr lang="ko-KR" altLang="en-US" sz="554" spc="-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신청사 네트워크 인프라 구축사업 </a:t>
            </a:r>
            <a:r>
              <a:rPr lang="ko-KR" altLang="en-US" sz="554" spc="-35" dirty="0" smtClean="0">
                <a:solidFill>
                  <a:srgbClr val="418C34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제안서</a:t>
            </a:r>
          </a:p>
        </p:txBody>
      </p:sp>
      <p:pic>
        <p:nvPicPr>
          <p:cNvPr id="14" name="Picture 4" descr="/KRIHS 국토연구원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2" y="6619113"/>
            <a:ext cx="1786636" cy="1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77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ctr" defTabSz="581027" rtl="0" eaLnBrk="1" latinLnBrk="1" hangingPunct="1">
        <a:spcBef>
          <a:spcPct val="0"/>
        </a:spcBef>
        <a:buNone/>
        <a:defRPr sz="27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884" indent="-217884" algn="l" defTabSz="581027" rtl="0" eaLnBrk="1" latinLnBrk="1" hangingPunct="1">
        <a:spcBef>
          <a:spcPct val="20000"/>
        </a:spcBef>
        <a:buFont typeface="Arial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1pPr>
      <a:lvl2pPr marL="472084" indent="-181571" algn="l" defTabSz="581027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26282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523" kern="1200">
          <a:solidFill>
            <a:schemeClr val="tx1"/>
          </a:solidFill>
          <a:latin typeface="+mn-lt"/>
          <a:ea typeface="+mn-ea"/>
          <a:cs typeface="+mn-cs"/>
        </a:defRPr>
      </a:lvl3pPr>
      <a:lvl4pPr marL="1016796" indent="-145257" algn="l" defTabSz="581027" rtl="0" eaLnBrk="1" latinLnBrk="1" hangingPunct="1">
        <a:spcBef>
          <a:spcPct val="20000"/>
        </a:spcBef>
        <a:buFont typeface="Arial" pitchFamily="34" charset="0"/>
        <a:buChar char="–"/>
        <a:defRPr sz="1246" kern="1200">
          <a:solidFill>
            <a:schemeClr val="tx1"/>
          </a:solidFill>
          <a:latin typeface="+mn-lt"/>
          <a:ea typeface="+mn-ea"/>
          <a:cs typeface="+mn-cs"/>
        </a:defRPr>
      </a:lvl4pPr>
      <a:lvl5pPr marL="1307310" indent="-145257" algn="l" defTabSz="581027" rtl="0" eaLnBrk="1" latinLnBrk="1" hangingPunct="1">
        <a:spcBef>
          <a:spcPct val="20000"/>
        </a:spcBef>
        <a:buFont typeface="Arial" pitchFamily="34" charset="0"/>
        <a:buChar char="»"/>
        <a:defRPr sz="1246" kern="1200">
          <a:solidFill>
            <a:schemeClr val="tx1"/>
          </a:solidFill>
          <a:latin typeface="+mn-lt"/>
          <a:ea typeface="+mn-ea"/>
          <a:cs typeface="+mn-cs"/>
        </a:defRPr>
      </a:lvl5pPr>
      <a:lvl6pPr marL="1597821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6pPr>
      <a:lvl7pPr marL="1888335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7pPr>
      <a:lvl8pPr marL="2178848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8pPr>
      <a:lvl9pPr marL="2469363" indent="-145257" algn="l" defTabSz="581027" rtl="0" eaLnBrk="1" latinLnBrk="1" hangingPunct="1">
        <a:spcBef>
          <a:spcPct val="20000"/>
        </a:spcBef>
        <a:buFont typeface="Arial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1pPr>
      <a:lvl2pPr marL="290513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2pPr>
      <a:lvl3pPr marL="581027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3pPr>
      <a:lvl4pPr marL="871541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3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5pPr>
      <a:lvl6pPr marL="1452565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6pPr>
      <a:lvl7pPr marL="1743079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7pPr>
      <a:lvl8pPr marL="2033592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8pPr>
      <a:lvl9pPr marL="2324105" algn="l" defTabSz="581027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4200" y="45520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30" tIns="45615" rIns="91230" bIns="456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8226" y="6323878"/>
            <a:ext cx="287270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921" tIns="41055" rIns="81921" bIns="41055" anchor="b">
            <a:spAutoFit/>
          </a:bodyPr>
          <a:lstStyle/>
          <a:p>
            <a:pPr algn="r" defTabSz="812365" fontAlgn="auto">
              <a:spcBef>
                <a:spcPts val="0"/>
              </a:spcBef>
              <a:spcAft>
                <a:spcPts val="0"/>
              </a:spcAft>
              <a:defRPr/>
            </a:pPr>
            <a:fld id="{FE3649D9-0BE9-4DCC-BDD8-D23E5354E5C3}" type="slidenum">
              <a:rPr lang="en-US" sz="800">
                <a:solidFill>
                  <a:srgbClr val="000000">
                    <a:alpha val="25000"/>
                  </a:srgbClr>
                </a:solidFill>
                <a:latin typeface="Calibri"/>
                <a:ea typeface="맑은 고딕"/>
                <a:cs typeface="CiscoSans Thin"/>
              </a:rPr>
              <a:pPr algn="r" defTabSz="8123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Calibri"/>
              <a:ea typeface="맑은 고딕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921" tIns="41055" rIns="81921" bIns="41055" anchor="b">
            <a:spAutoFit/>
          </a:bodyPr>
          <a:lstStyle/>
          <a:p>
            <a:pPr defTabSz="8123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Calibri"/>
                <a:ea typeface="맑은 고딕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029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84" y="6167967"/>
            <a:ext cx="573616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6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  <p:sldLayoutId id="2147483728" r:id="rId40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lang="en-US" sz="4267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/>
        </a:defRPr>
      </a:lvl2pPr>
      <a:lvl3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/>
        </a:defRPr>
      </a:lvl3pPr>
      <a:lvl4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/>
        </a:defRPr>
      </a:lvl4pPr>
      <a:lvl5pPr algn="l" defTabSz="91006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/>
        </a:defRPr>
      </a:lvl5pPr>
      <a:lvl6pPr marL="608035" algn="l" defTabSz="91006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6260" algn="l" defTabSz="91006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4357" algn="l" defTabSz="91006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2518" algn="l" defTabSz="91006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5961" indent="-225961" algn="l" defTabSz="910063" rtl="0" eaLnBrk="0" fontAlgn="base" hangingPunct="0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pitchFamily="34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7191" indent="-287083" algn="l" defTabSz="910063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4360" indent="-225961" algn="l" defTabSz="910063" rtl="0" eaLnBrk="0" fontAlgn="base" hangingPunct="0">
        <a:lnSpc>
          <a:spcPct val="95000"/>
        </a:lnSpc>
        <a:spcBef>
          <a:spcPts val="833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69414" indent="-225961" algn="l" defTabSz="910063" rtl="0" eaLnBrk="0" fontAlgn="base" hangingPunct="0">
        <a:lnSpc>
          <a:spcPct val="95000"/>
        </a:lnSpc>
        <a:spcBef>
          <a:spcPts val="833"/>
        </a:spcBef>
        <a:spcAft>
          <a:spcPct val="0"/>
        </a:spcAft>
        <a:buFont typeface="Arial" panose="020B0604020202020204" pitchFamily="34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4404" indent="-225961" algn="l" defTabSz="910063" rtl="0" eaLnBrk="0" fontAlgn="base" hangingPunct="0">
        <a:lnSpc>
          <a:spcPct val="95000"/>
        </a:lnSpc>
        <a:spcBef>
          <a:spcPts val="833"/>
        </a:spcBef>
        <a:spcAft>
          <a:spcPct val="0"/>
        </a:spcAft>
        <a:buFont typeface="Arial" panose="020B0604020202020204" pitchFamily="34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49062" indent="-228070" algn="l" defTabSz="912148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4741" indent="-228040" algn="l" defTabSz="912148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2455" indent="0" algn="l" defTabSz="912148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6662" indent="-228070" algn="l" defTabSz="91214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6007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2148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68220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4297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0430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36445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2455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8467" algn="l" defTabSz="912148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90550" y="365125"/>
            <a:ext cx="109728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90550" y="1333500"/>
            <a:ext cx="109728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90550" y="6517482"/>
            <a:ext cx="742950" cy="203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1425A-8460-45DD-8607-811511D218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7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533400" indent="-5334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v"/>
        <a:defRPr sz="24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2390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8585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28750" indent="-3429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90700" indent="-3619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38.png"/><Relationship Id="rId3" Type="http://schemas.openxmlformats.org/officeDocument/2006/relationships/image" Target="../media/image30.png"/><Relationship Id="rId21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57.png"/><Relationship Id="rId17" Type="http://schemas.openxmlformats.org/officeDocument/2006/relationships/image" Target="../media/image34.emf"/><Relationship Id="rId2" Type="http://schemas.openxmlformats.org/officeDocument/2006/relationships/image" Target="../media/image52.png"/><Relationship Id="rId16" Type="http://schemas.openxmlformats.org/officeDocument/2006/relationships/image" Target="../media/image33.png"/><Relationship Id="rId20" Type="http://schemas.openxmlformats.org/officeDocument/2006/relationships/image" Target="../media/image4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56.jpeg"/><Relationship Id="rId5" Type="http://schemas.openxmlformats.org/officeDocument/2006/relationships/image" Target="../media/image35.png"/><Relationship Id="rId15" Type="http://schemas.openxmlformats.org/officeDocument/2006/relationships/image" Target="../media/image37.jpeg"/><Relationship Id="rId10" Type="http://schemas.openxmlformats.org/officeDocument/2006/relationships/image" Target="../media/image55.jpeg"/><Relationship Id="rId19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54.jpeg"/><Relationship Id="rId14" Type="http://schemas.openxmlformats.org/officeDocument/2006/relationships/image" Target="../media/image59.png"/><Relationship Id="rId2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jhsong@krihs.re.kr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849" y="1647637"/>
            <a:ext cx="9367105" cy="267262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새로운 도전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전사적 </a:t>
            </a:r>
            <a:r>
              <a:rPr lang="en-US" altLang="ko-KR" dirty="0" smtClean="0"/>
              <a:t>SDN </a:t>
            </a:r>
            <a:r>
              <a:rPr lang="ko-KR" altLang="en-US" dirty="0" err="1" smtClean="0"/>
              <a:t>구축사례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1850" y="4374616"/>
            <a:ext cx="7029022" cy="863603"/>
          </a:xfrm>
        </p:spPr>
        <p:txBody>
          <a:bodyPr/>
          <a:lstStyle/>
          <a:p>
            <a:r>
              <a:rPr lang="ko-KR" altLang="en-US" dirty="0" err="1" smtClean="0"/>
              <a:t>송정현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책임전문원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국토연구원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7601"/>
            <a:ext cx="7218218" cy="137039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62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72" y="2110059"/>
            <a:ext cx="6662066" cy="2387893"/>
          </a:xfrm>
          <a:prstGeom prst="rect">
            <a:avLst/>
          </a:prstGeom>
        </p:spPr>
      </p:pic>
      <p:sp>
        <p:nvSpPr>
          <p:cNvPr id="523" name="양쪽 모서리가 둥근 사각형 522"/>
          <p:cNvSpPr/>
          <p:nvPr/>
        </p:nvSpPr>
        <p:spPr bwMode="auto">
          <a:xfrm flipH="1">
            <a:off x="6345831" y="4949643"/>
            <a:ext cx="1566720" cy="1201912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700" dirty="0"/>
              <a:t>신청사의 전 </a:t>
            </a:r>
            <a:r>
              <a:rPr lang="en-US" altLang="ko-KR" sz="2700" dirty="0"/>
              <a:t>IT </a:t>
            </a:r>
            <a:r>
              <a:rPr lang="ko-KR" altLang="en-US" sz="2700" dirty="0"/>
              <a:t>인프라를 연결하는 </a:t>
            </a:r>
            <a:r>
              <a:rPr lang="en-US" altLang="ko-KR" dirty="0"/>
              <a:t>SDN </a:t>
            </a:r>
            <a:r>
              <a:rPr lang="ko-KR" altLang="en-US" dirty="0"/>
              <a:t>기반의 네트워크 구축</a:t>
            </a:r>
          </a:p>
        </p:txBody>
      </p:sp>
      <p:sp>
        <p:nvSpPr>
          <p:cNvPr id="69" name="직사각형 371"/>
          <p:cNvSpPr/>
          <p:nvPr/>
        </p:nvSpPr>
        <p:spPr>
          <a:xfrm>
            <a:off x="738480" y="1144608"/>
            <a:ext cx="10824870" cy="798765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" h="38100" prst="artDeco"/>
            </a:sp3d>
          </a:bodyPr>
          <a:lstStyle/>
          <a:p>
            <a:pPr marL="0" lvl="1" algn="just" defTabSz="1330325">
              <a:lnSpc>
                <a:spcPct val="120000"/>
              </a:lnSpc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국토연구원은 </a:t>
            </a:r>
            <a:r>
              <a:rPr lang="en-US" altLang="ko-KR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SDN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네트워크를 기반으로 지속적인 투자를 통해 </a:t>
            </a:r>
            <a:r>
              <a:rPr lang="en-US" altLang="ko-KR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Overlay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환경을 구현</a:t>
            </a:r>
            <a:endParaRPr kumimoji="0" lang="en-US" altLang="ko-KR" kern="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양쪽 모서리가 둥근 사각형 161"/>
          <p:cNvSpPr/>
          <p:nvPr/>
        </p:nvSpPr>
        <p:spPr bwMode="auto">
          <a:xfrm flipH="1">
            <a:off x="738598" y="2088526"/>
            <a:ext cx="1823117" cy="1913675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167" name="Picture 10" descr="C:\Users\woo\Desktop\시스템아이콘\그림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2294" y="3073574"/>
            <a:ext cx="432226" cy="432226"/>
          </a:xfrm>
          <a:prstGeom prst="rect">
            <a:avLst/>
          </a:prstGeom>
          <a:noFill/>
        </p:spPr>
      </p:pic>
      <p:pic>
        <p:nvPicPr>
          <p:cNvPr id="168" name="Picture 6" descr="C:\Users\woo\Desktop\시스템아이콘\Untitled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9105" y="3083369"/>
            <a:ext cx="467988" cy="481623"/>
          </a:xfrm>
          <a:prstGeom prst="rect">
            <a:avLst/>
          </a:prstGeom>
          <a:noFill/>
        </p:spPr>
      </p:pic>
      <p:pic>
        <p:nvPicPr>
          <p:cNvPr id="180" name="그림 179" descr="wireless_wirelessicon_20080115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6674808" y="5182841"/>
            <a:ext cx="388387" cy="42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3" descr="C:\Users\woo\Desktop\시스템아이콘\Untitled-2 (2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54960" y="5775997"/>
            <a:ext cx="524604" cy="295253"/>
          </a:xfrm>
          <a:prstGeom prst="rect">
            <a:avLst/>
          </a:prstGeom>
          <a:noFill/>
        </p:spPr>
      </p:pic>
      <p:cxnSp>
        <p:nvCxnSpPr>
          <p:cNvPr id="182" name="구부러진 연결선 181"/>
          <p:cNvCxnSpPr>
            <a:endCxn id="181" idx="3"/>
          </p:cNvCxnSpPr>
          <p:nvPr/>
        </p:nvCxnSpPr>
        <p:spPr>
          <a:xfrm rot="5400000">
            <a:off x="7153314" y="5605082"/>
            <a:ext cx="344793" cy="292291"/>
          </a:xfrm>
          <a:prstGeom prst="curvedConnector2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grpSp>
        <p:nvGrpSpPr>
          <p:cNvPr id="183" name="Group 3967"/>
          <p:cNvGrpSpPr>
            <a:grpSpLocks/>
          </p:cNvGrpSpPr>
          <p:nvPr/>
        </p:nvGrpSpPr>
        <p:grpSpPr bwMode="auto">
          <a:xfrm>
            <a:off x="1116822" y="2268208"/>
            <a:ext cx="1006392" cy="583961"/>
            <a:chOff x="2716" y="2102"/>
            <a:chExt cx="408" cy="248"/>
          </a:xfrm>
        </p:grpSpPr>
        <p:pic>
          <p:nvPicPr>
            <p:cNvPr id="184" name="Picture 53" descr="LargeCloud_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716" y="2102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" name="Rectangle 54"/>
            <p:cNvSpPr>
              <a:spLocks noChangeArrowheads="1"/>
            </p:cNvSpPr>
            <p:nvPr/>
          </p:nvSpPr>
          <p:spPr bwMode="gray">
            <a:xfrm>
              <a:off x="2836" y="2192"/>
              <a:ext cx="175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107315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인터넷</a:t>
              </a:r>
              <a:endParaRPr kumimoji="1" lang="ko-KR" alt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95" name="양쪽 모서리가 둥근 사각형 194"/>
          <p:cNvSpPr/>
          <p:nvPr/>
        </p:nvSpPr>
        <p:spPr bwMode="auto">
          <a:xfrm flipH="1">
            <a:off x="738480" y="4585563"/>
            <a:ext cx="3576295" cy="1550339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837" y="5270135"/>
            <a:ext cx="834865" cy="220894"/>
          </a:xfrm>
          <a:prstGeom prst="rect">
            <a:avLst/>
          </a:prstGeom>
        </p:spPr>
      </p:pic>
      <p:pic>
        <p:nvPicPr>
          <p:cNvPr id="197" name="Picture 2" descr="49UH5B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57" y="4669967"/>
            <a:ext cx="631808" cy="51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dell 7440 aio에 대한 이미지 검색결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9" t="8082" r="12493" b="12618"/>
          <a:stretch/>
        </p:blipFill>
        <p:spPr bwMode="auto">
          <a:xfrm>
            <a:off x="1821218" y="4708040"/>
            <a:ext cx="722575" cy="4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84336" y="5624943"/>
            <a:ext cx="1328096" cy="28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44" y="5179214"/>
            <a:ext cx="329102" cy="46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33016" y="5370581"/>
            <a:ext cx="510375" cy="37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31" y="4740257"/>
            <a:ext cx="396906" cy="102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</p:pic>
      <p:sp>
        <p:nvSpPr>
          <p:cNvPr id="244" name="양쪽 모서리가 둥근 사각형 243"/>
          <p:cNvSpPr/>
          <p:nvPr/>
        </p:nvSpPr>
        <p:spPr bwMode="auto">
          <a:xfrm flipH="1">
            <a:off x="8134257" y="4944689"/>
            <a:ext cx="1546831" cy="1191213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sp>
        <p:nvSpPr>
          <p:cNvPr id="245" name="양쪽 모서리가 둥근 사각형 244"/>
          <p:cNvSpPr/>
          <p:nvPr/>
        </p:nvSpPr>
        <p:spPr bwMode="auto">
          <a:xfrm flipH="1">
            <a:off x="8134258" y="4726776"/>
            <a:ext cx="1546830" cy="334251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0070C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ko-KR" altLang="en-US" sz="1200" kern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</a:t>
            </a:r>
            <a:endParaRPr kumimoji="1" lang="ko-KR" altLang="en-US" sz="1200" kern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6" name="양쪽 모서리가 둥근 사각형 245"/>
          <p:cNvSpPr/>
          <p:nvPr/>
        </p:nvSpPr>
        <p:spPr bwMode="auto">
          <a:xfrm flipH="1">
            <a:off x="9763147" y="4937741"/>
            <a:ext cx="1566720" cy="1201912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sp>
        <p:nvSpPr>
          <p:cNvPr id="247" name="양쪽 모서리가 둥근 사각형 246"/>
          <p:cNvSpPr/>
          <p:nvPr/>
        </p:nvSpPr>
        <p:spPr bwMode="auto">
          <a:xfrm flipH="1">
            <a:off x="9765295" y="4726776"/>
            <a:ext cx="1569540" cy="347661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0070C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ko-KR" altLang="en-US" sz="1200" kern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서버팜</a:t>
            </a:r>
            <a:endParaRPr kumimoji="1" lang="ko-KR" altLang="en-US" sz="1200" kern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51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286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0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232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1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57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3" name="양쪽 모서리가 둥근 사각형 262"/>
          <p:cNvSpPr/>
          <p:nvPr/>
        </p:nvSpPr>
        <p:spPr bwMode="auto">
          <a:xfrm flipH="1">
            <a:off x="2758231" y="2081978"/>
            <a:ext cx="1665807" cy="1926157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266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0" y="2677809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8" name="APIC"/>
          <p:cNvGrpSpPr/>
          <p:nvPr/>
        </p:nvGrpSpPr>
        <p:grpSpPr>
          <a:xfrm>
            <a:off x="3248000" y="3202770"/>
            <a:ext cx="564235" cy="570814"/>
            <a:chOff x="4869174" y="1646464"/>
            <a:chExt cx="1553552" cy="1579931"/>
          </a:xfrm>
        </p:grpSpPr>
        <p:sp>
          <p:nvSpPr>
            <p:cNvPr id="269" name="Rounded Rectangle 448"/>
            <p:cNvSpPr/>
            <p:nvPr/>
          </p:nvSpPr>
          <p:spPr>
            <a:xfrm rot="2700000">
              <a:off x="5003451" y="1814787"/>
              <a:ext cx="1319770" cy="1319770"/>
            </a:xfrm>
            <a:prstGeom prst="roundRect">
              <a:avLst>
                <a:gd name="adj" fmla="val 5947"/>
              </a:avLst>
            </a:prstGeom>
            <a:gradFill flip="none" rotWithShape="1">
              <a:gsLst>
                <a:gs pos="100000">
                  <a:srgbClr val="706D6D">
                    <a:alpha val="0"/>
                  </a:srgbClr>
                </a:gs>
                <a:gs pos="2083">
                  <a:srgbClr val="EAB430">
                    <a:lumMod val="5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rgbClr val="E7E6E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70" name="Group 449"/>
            <p:cNvGrpSpPr/>
            <p:nvPr/>
          </p:nvGrpSpPr>
          <p:grpSpPr>
            <a:xfrm>
              <a:off x="5112843" y="1886403"/>
              <a:ext cx="1176540" cy="1176540"/>
              <a:chOff x="5112848" y="1886403"/>
              <a:chExt cx="1176541" cy="1176541"/>
            </a:xfrm>
          </p:grpSpPr>
          <p:sp>
            <p:nvSpPr>
              <p:cNvPr id="278" name="Rounded Rectangle 457"/>
              <p:cNvSpPr/>
              <p:nvPr/>
            </p:nvSpPr>
            <p:spPr>
              <a:xfrm rot="2700000">
                <a:off x="5112848" y="1886403"/>
                <a:ext cx="1176541" cy="1176541"/>
              </a:xfrm>
              <a:prstGeom prst="roundRect">
                <a:avLst>
                  <a:gd name="adj" fmla="val 5947"/>
                </a:avLst>
              </a:prstGeom>
              <a:gradFill flip="none" rotWithShape="1">
                <a:gsLst>
                  <a:gs pos="89000">
                    <a:srgbClr val="706D6D">
                      <a:alpha val="0"/>
                    </a:srgbClr>
                  </a:gs>
                  <a:gs pos="100000">
                    <a:srgbClr val="EAB430">
                      <a:lumMod val="5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rgbClr val="E7E6E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9" name="Rounded Rectangle 458"/>
              <p:cNvSpPr/>
              <p:nvPr/>
            </p:nvSpPr>
            <p:spPr>
              <a:xfrm rot="2700000">
                <a:off x="5282468" y="2056023"/>
                <a:ext cx="837300" cy="837300"/>
              </a:xfrm>
              <a:prstGeom prst="roundRect">
                <a:avLst>
                  <a:gd name="adj" fmla="val 5947"/>
                </a:avLst>
              </a:prstGeom>
              <a:gradFill flip="none" rotWithShape="1">
                <a:gsLst>
                  <a:gs pos="0">
                    <a:srgbClr val="EAB430">
                      <a:alpha val="90000"/>
                    </a:srgbClr>
                  </a:gs>
                  <a:gs pos="100000">
                    <a:srgbClr val="EAB430">
                      <a:lumMod val="50000"/>
                      <a:alpha val="90000"/>
                    </a:srgbClr>
                  </a:gs>
                </a:gsLst>
                <a:lin ang="2700000" scaled="1"/>
                <a:tileRect/>
              </a:gradFill>
              <a:ln w="76200" cap="flat" cmpd="sng" algn="ctr">
                <a:gradFill>
                  <a:gsLst>
                    <a:gs pos="0">
                      <a:srgbClr val="EAB430">
                        <a:lumMod val="60000"/>
                        <a:lumOff val="40000"/>
                      </a:srgbClr>
                    </a:gs>
                    <a:gs pos="100000">
                      <a:srgbClr val="EAB430">
                        <a:lumMod val="75000"/>
                      </a:srgbClr>
                    </a:gs>
                  </a:gsLst>
                  <a:lin ang="54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rgbClr val="E7E6E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71" name="Rectangle 450"/>
            <p:cNvSpPr/>
            <p:nvPr/>
          </p:nvSpPr>
          <p:spPr>
            <a:xfrm>
              <a:off x="5056235" y="2101230"/>
              <a:ext cx="1224831" cy="74296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sz="900" kern="0" dirty="0">
                  <a:solidFill>
                    <a:srgbClr val="5E460A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APIC</a:t>
              </a:r>
            </a:p>
          </p:txBody>
        </p:sp>
        <p:pic>
          <p:nvPicPr>
            <p:cNvPr id="272" name="Picture 451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088" y="1646464"/>
              <a:ext cx="262045" cy="304653"/>
            </a:xfrm>
            <a:prstGeom prst="rect">
              <a:avLst/>
            </a:prstGeom>
            <a:noFill/>
            <a:ln>
              <a:noFill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3" name="Freeform 452"/>
            <p:cNvSpPr>
              <a:spLocks noEditPoints="1"/>
            </p:cNvSpPr>
            <p:nvPr/>
          </p:nvSpPr>
          <p:spPr bwMode="auto">
            <a:xfrm>
              <a:off x="4869174" y="2359127"/>
              <a:ext cx="387171" cy="191852"/>
            </a:xfrm>
            <a:custGeom>
              <a:avLst/>
              <a:gdLst>
                <a:gd name="T0" fmla="*/ 260 w 520"/>
                <a:gd name="T1" fmla="*/ 0 h 258"/>
                <a:gd name="T2" fmla="*/ 0 w 520"/>
                <a:gd name="T3" fmla="*/ 226 h 258"/>
                <a:gd name="T4" fmla="*/ 44 w 520"/>
                <a:gd name="T5" fmla="*/ 258 h 258"/>
                <a:gd name="T6" fmla="*/ 476 w 520"/>
                <a:gd name="T7" fmla="*/ 258 h 258"/>
                <a:gd name="T8" fmla="*/ 520 w 520"/>
                <a:gd name="T9" fmla="*/ 226 h 258"/>
                <a:gd name="T10" fmla="*/ 260 w 520"/>
                <a:gd name="T11" fmla="*/ 0 h 258"/>
                <a:gd name="T12" fmla="*/ 42 w 520"/>
                <a:gd name="T13" fmla="*/ 173 h 258"/>
                <a:gd name="T14" fmla="*/ 28 w 520"/>
                <a:gd name="T15" fmla="*/ 179 h 258"/>
                <a:gd name="T16" fmla="*/ 16 w 520"/>
                <a:gd name="T17" fmla="*/ 174 h 258"/>
                <a:gd name="T18" fmla="*/ 22 w 520"/>
                <a:gd name="T19" fmla="*/ 154 h 258"/>
                <a:gd name="T20" fmla="*/ 36 w 520"/>
                <a:gd name="T21" fmla="*/ 160 h 258"/>
                <a:gd name="T22" fmla="*/ 42 w 520"/>
                <a:gd name="T23" fmla="*/ 173 h 258"/>
                <a:gd name="T24" fmla="*/ 345 w 520"/>
                <a:gd name="T25" fmla="*/ 32 h 258"/>
                <a:gd name="T26" fmla="*/ 349 w 520"/>
                <a:gd name="T27" fmla="*/ 22 h 258"/>
                <a:gd name="T28" fmla="*/ 369 w 520"/>
                <a:gd name="T29" fmla="*/ 29 h 258"/>
                <a:gd name="T30" fmla="*/ 364 w 520"/>
                <a:gd name="T31" fmla="*/ 40 h 258"/>
                <a:gd name="T32" fmla="*/ 351 w 520"/>
                <a:gd name="T33" fmla="*/ 45 h 258"/>
                <a:gd name="T34" fmla="*/ 345 w 520"/>
                <a:gd name="T35" fmla="*/ 32 h 258"/>
                <a:gd name="T36" fmla="*/ 250 w 520"/>
                <a:gd name="T37" fmla="*/ 9 h 258"/>
                <a:gd name="T38" fmla="*/ 260 w 520"/>
                <a:gd name="T39" fmla="*/ 8 h 258"/>
                <a:gd name="T40" fmla="*/ 271 w 520"/>
                <a:gd name="T41" fmla="*/ 9 h 258"/>
                <a:gd name="T42" fmla="*/ 271 w 520"/>
                <a:gd name="T43" fmla="*/ 17 h 258"/>
                <a:gd name="T44" fmla="*/ 260 w 520"/>
                <a:gd name="T45" fmla="*/ 27 h 258"/>
                <a:gd name="T46" fmla="*/ 250 w 520"/>
                <a:gd name="T47" fmla="*/ 17 h 258"/>
                <a:gd name="T48" fmla="*/ 250 w 520"/>
                <a:gd name="T49" fmla="*/ 9 h 258"/>
                <a:gd name="T50" fmla="*/ 93 w 520"/>
                <a:gd name="T51" fmla="*/ 97 h 258"/>
                <a:gd name="T52" fmla="*/ 79 w 520"/>
                <a:gd name="T53" fmla="*/ 97 h 258"/>
                <a:gd name="T54" fmla="*/ 68 w 520"/>
                <a:gd name="T55" fmla="*/ 86 h 258"/>
                <a:gd name="T56" fmla="*/ 83 w 520"/>
                <a:gd name="T57" fmla="*/ 71 h 258"/>
                <a:gd name="T58" fmla="*/ 93 w 520"/>
                <a:gd name="T59" fmla="*/ 82 h 258"/>
                <a:gd name="T60" fmla="*/ 93 w 520"/>
                <a:gd name="T61" fmla="*/ 97 h 258"/>
                <a:gd name="T62" fmla="*/ 170 w 520"/>
                <a:gd name="T63" fmla="*/ 45 h 258"/>
                <a:gd name="T64" fmla="*/ 156 w 520"/>
                <a:gd name="T65" fmla="*/ 40 h 258"/>
                <a:gd name="T66" fmla="*/ 152 w 520"/>
                <a:gd name="T67" fmla="*/ 30 h 258"/>
                <a:gd name="T68" fmla="*/ 172 w 520"/>
                <a:gd name="T69" fmla="*/ 22 h 258"/>
                <a:gd name="T70" fmla="*/ 175 w 520"/>
                <a:gd name="T71" fmla="*/ 32 h 258"/>
                <a:gd name="T72" fmla="*/ 170 w 520"/>
                <a:gd name="T73" fmla="*/ 45 h 258"/>
                <a:gd name="T74" fmla="*/ 283 w 520"/>
                <a:gd name="T75" fmla="*/ 229 h 258"/>
                <a:gd name="T76" fmla="*/ 250 w 520"/>
                <a:gd name="T77" fmla="*/ 231 h 258"/>
                <a:gd name="T78" fmla="*/ 248 w 520"/>
                <a:gd name="T79" fmla="*/ 197 h 258"/>
                <a:gd name="T80" fmla="*/ 374 w 520"/>
                <a:gd name="T81" fmla="*/ 88 h 258"/>
                <a:gd name="T82" fmla="*/ 378 w 520"/>
                <a:gd name="T83" fmla="*/ 91 h 258"/>
                <a:gd name="T84" fmla="*/ 283 w 520"/>
                <a:gd name="T85" fmla="*/ 229 h 258"/>
                <a:gd name="T86" fmla="*/ 442 w 520"/>
                <a:gd name="T87" fmla="*/ 97 h 258"/>
                <a:gd name="T88" fmla="*/ 427 w 520"/>
                <a:gd name="T89" fmla="*/ 97 h 258"/>
                <a:gd name="T90" fmla="*/ 427 w 520"/>
                <a:gd name="T91" fmla="*/ 82 h 258"/>
                <a:gd name="T92" fmla="*/ 438 w 520"/>
                <a:gd name="T93" fmla="*/ 71 h 258"/>
                <a:gd name="T94" fmla="*/ 453 w 520"/>
                <a:gd name="T95" fmla="*/ 86 h 258"/>
                <a:gd name="T96" fmla="*/ 442 w 520"/>
                <a:gd name="T97" fmla="*/ 97 h 258"/>
                <a:gd name="T98" fmla="*/ 492 w 520"/>
                <a:gd name="T99" fmla="*/ 179 h 258"/>
                <a:gd name="T100" fmla="*/ 479 w 520"/>
                <a:gd name="T101" fmla="*/ 173 h 258"/>
                <a:gd name="T102" fmla="*/ 484 w 520"/>
                <a:gd name="T103" fmla="*/ 159 h 258"/>
                <a:gd name="T104" fmla="*/ 498 w 520"/>
                <a:gd name="T105" fmla="*/ 154 h 258"/>
                <a:gd name="T106" fmla="*/ 505 w 520"/>
                <a:gd name="T107" fmla="*/ 173 h 258"/>
                <a:gd name="T108" fmla="*/ 492 w 520"/>
                <a:gd name="T109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0" h="258">
                  <a:moveTo>
                    <a:pt x="260" y="0"/>
                  </a:moveTo>
                  <a:cubicBezTo>
                    <a:pt x="117" y="0"/>
                    <a:pt x="0" y="101"/>
                    <a:pt x="0" y="226"/>
                  </a:cubicBezTo>
                  <a:cubicBezTo>
                    <a:pt x="0" y="247"/>
                    <a:pt x="15" y="258"/>
                    <a:pt x="44" y="258"/>
                  </a:cubicBezTo>
                  <a:cubicBezTo>
                    <a:pt x="476" y="258"/>
                    <a:pt x="476" y="258"/>
                    <a:pt x="476" y="258"/>
                  </a:cubicBezTo>
                  <a:cubicBezTo>
                    <a:pt x="506" y="258"/>
                    <a:pt x="520" y="247"/>
                    <a:pt x="520" y="226"/>
                  </a:cubicBezTo>
                  <a:cubicBezTo>
                    <a:pt x="520" y="101"/>
                    <a:pt x="404" y="0"/>
                    <a:pt x="260" y="0"/>
                  </a:cubicBezTo>
                  <a:close/>
                  <a:moveTo>
                    <a:pt x="42" y="173"/>
                  </a:moveTo>
                  <a:cubicBezTo>
                    <a:pt x="40" y="179"/>
                    <a:pt x="34" y="181"/>
                    <a:pt x="28" y="179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8" y="167"/>
                    <a:pt x="20" y="160"/>
                    <a:pt x="22" y="154"/>
                  </a:cubicBezTo>
                  <a:cubicBezTo>
                    <a:pt x="36" y="160"/>
                    <a:pt x="36" y="160"/>
                    <a:pt x="36" y="160"/>
                  </a:cubicBezTo>
                  <a:cubicBezTo>
                    <a:pt x="42" y="162"/>
                    <a:pt x="44" y="168"/>
                    <a:pt x="42" y="173"/>
                  </a:cubicBezTo>
                  <a:close/>
                  <a:moveTo>
                    <a:pt x="345" y="32"/>
                  </a:moveTo>
                  <a:cubicBezTo>
                    <a:pt x="349" y="22"/>
                    <a:pt x="349" y="22"/>
                    <a:pt x="349" y="22"/>
                  </a:cubicBezTo>
                  <a:cubicBezTo>
                    <a:pt x="356" y="24"/>
                    <a:pt x="362" y="27"/>
                    <a:pt x="369" y="29"/>
                  </a:cubicBezTo>
                  <a:cubicBezTo>
                    <a:pt x="364" y="40"/>
                    <a:pt x="364" y="40"/>
                    <a:pt x="364" y="40"/>
                  </a:cubicBezTo>
                  <a:cubicBezTo>
                    <a:pt x="362" y="45"/>
                    <a:pt x="356" y="48"/>
                    <a:pt x="351" y="45"/>
                  </a:cubicBezTo>
                  <a:cubicBezTo>
                    <a:pt x="345" y="43"/>
                    <a:pt x="343" y="37"/>
                    <a:pt x="345" y="32"/>
                  </a:cubicBezTo>
                  <a:close/>
                  <a:moveTo>
                    <a:pt x="250" y="9"/>
                  </a:moveTo>
                  <a:cubicBezTo>
                    <a:pt x="253" y="8"/>
                    <a:pt x="257" y="8"/>
                    <a:pt x="260" y="8"/>
                  </a:cubicBezTo>
                  <a:cubicBezTo>
                    <a:pt x="264" y="8"/>
                    <a:pt x="267" y="8"/>
                    <a:pt x="271" y="9"/>
                  </a:cubicBezTo>
                  <a:cubicBezTo>
                    <a:pt x="271" y="17"/>
                    <a:pt x="271" y="17"/>
                    <a:pt x="271" y="17"/>
                  </a:cubicBezTo>
                  <a:cubicBezTo>
                    <a:pt x="271" y="23"/>
                    <a:pt x="266" y="27"/>
                    <a:pt x="260" y="27"/>
                  </a:cubicBezTo>
                  <a:cubicBezTo>
                    <a:pt x="255" y="27"/>
                    <a:pt x="250" y="23"/>
                    <a:pt x="250" y="17"/>
                  </a:cubicBezTo>
                  <a:lnTo>
                    <a:pt x="250" y="9"/>
                  </a:lnTo>
                  <a:close/>
                  <a:moveTo>
                    <a:pt x="93" y="97"/>
                  </a:moveTo>
                  <a:cubicBezTo>
                    <a:pt x="89" y="101"/>
                    <a:pt x="83" y="101"/>
                    <a:pt x="79" y="97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73" y="81"/>
                    <a:pt x="78" y="76"/>
                    <a:pt x="83" y="71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7" y="86"/>
                    <a:pt x="97" y="93"/>
                    <a:pt x="93" y="97"/>
                  </a:cubicBezTo>
                  <a:close/>
                  <a:moveTo>
                    <a:pt x="170" y="45"/>
                  </a:moveTo>
                  <a:cubicBezTo>
                    <a:pt x="164" y="48"/>
                    <a:pt x="158" y="45"/>
                    <a:pt x="156" y="4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8" y="27"/>
                    <a:pt x="165" y="24"/>
                    <a:pt x="172" y="2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8" y="37"/>
                    <a:pt x="175" y="43"/>
                    <a:pt x="170" y="45"/>
                  </a:cubicBezTo>
                  <a:close/>
                  <a:moveTo>
                    <a:pt x="283" y="229"/>
                  </a:moveTo>
                  <a:cubicBezTo>
                    <a:pt x="275" y="239"/>
                    <a:pt x="259" y="240"/>
                    <a:pt x="250" y="231"/>
                  </a:cubicBezTo>
                  <a:cubicBezTo>
                    <a:pt x="240" y="222"/>
                    <a:pt x="239" y="207"/>
                    <a:pt x="248" y="197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8" y="91"/>
                    <a:pt x="378" y="91"/>
                    <a:pt x="378" y="91"/>
                  </a:cubicBezTo>
                  <a:lnTo>
                    <a:pt x="283" y="229"/>
                  </a:lnTo>
                  <a:close/>
                  <a:moveTo>
                    <a:pt x="442" y="97"/>
                  </a:moveTo>
                  <a:cubicBezTo>
                    <a:pt x="438" y="101"/>
                    <a:pt x="431" y="101"/>
                    <a:pt x="427" y="97"/>
                  </a:cubicBezTo>
                  <a:cubicBezTo>
                    <a:pt x="423" y="93"/>
                    <a:pt x="423" y="86"/>
                    <a:pt x="427" y="82"/>
                  </a:cubicBezTo>
                  <a:cubicBezTo>
                    <a:pt x="438" y="71"/>
                    <a:pt x="438" y="71"/>
                    <a:pt x="438" y="71"/>
                  </a:cubicBezTo>
                  <a:cubicBezTo>
                    <a:pt x="443" y="76"/>
                    <a:pt x="448" y="81"/>
                    <a:pt x="453" y="86"/>
                  </a:cubicBezTo>
                  <a:lnTo>
                    <a:pt x="442" y="97"/>
                  </a:lnTo>
                  <a:close/>
                  <a:moveTo>
                    <a:pt x="492" y="179"/>
                  </a:moveTo>
                  <a:cubicBezTo>
                    <a:pt x="487" y="181"/>
                    <a:pt x="481" y="178"/>
                    <a:pt x="479" y="173"/>
                  </a:cubicBezTo>
                  <a:cubicBezTo>
                    <a:pt x="476" y="168"/>
                    <a:pt x="479" y="162"/>
                    <a:pt x="484" y="159"/>
                  </a:cubicBezTo>
                  <a:cubicBezTo>
                    <a:pt x="498" y="154"/>
                    <a:pt x="498" y="154"/>
                    <a:pt x="498" y="154"/>
                  </a:cubicBezTo>
                  <a:cubicBezTo>
                    <a:pt x="501" y="160"/>
                    <a:pt x="503" y="167"/>
                    <a:pt x="505" y="173"/>
                  </a:cubicBezTo>
                  <a:lnTo>
                    <a:pt x="492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74" name="Group 453"/>
            <p:cNvGrpSpPr>
              <a:grpSpLocks noChangeAspect="1"/>
            </p:cNvGrpSpPr>
            <p:nvPr/>
          </p:nvGrpSpPr>
          <p:grpSpPr bwMode="auto">
            <a:xfrm>
              <a:off x="5560380" y="2912897"/>
              <a:ext cx="269484" cy="313498"/>
              <a:chOff x="5451" y="1149"/>
              <a:chExt cx="349" cy="406"/>
            </a:xfrm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6" name="Freeform 455"/>
              <p:cNvSpPr>
                <a:spLocks noEditPoints="1"/>
              </p:cNvSpPr>
              <p:nvPr/>
            </p:nvSpPr>
            <p:spPr bwMode="auto">
              <a:xfrm>
                <a:off x="5451" y="1204"/>
                <a:ext cx="349" cy="351"/>
              </a:xfrm>
              <a:custGeom>
                <a:avLst/>
                <a:gdLst>
                  <a:gd name="T0" fmla="*/ 110 w 221"/>
                  <a:gd name="T1" fmla="*/ 0 h 222"/>
                  <a:gd name="T2" fmla="*/ 0 w 221"/>
                  <a:gd name="T3" fmla="*/ 111 h 222"/>
                  <a:gd name="T4" fmla="*/ 110 w 221"/>
                  <a:gd name="T5" fmla="*/ 222 h 222"/>
                  <a:gd name="T6" fmla="*/ 221 w 221"/>
                  <a:gd name="T7" fmla="*/ 111 h 222"/>
                  <a:gd name="T8" fmla="*/ 110 w 221"/>
                  <a:gd name="T9" fmla="*/ 0 h 222"/>
                  <a:gd name="T10" fmla="*/ 181 w 221"/>
                  <a:gd name="T11" fmla="*/ 152 h 222"/>
                  <a:gd name="T12" fmla="*/ 170 w 221"/>
                  <a:gd name="T13" fmla="*/ 156 h 222"/>
                  <a:gd name="T14" fmla="*/ 102 w 221"/>
                  <a:gd name="T15" fmla="*/ 121 h 222"/>
                  <a:gd name="T16" fmla="*/ 98 w 221"/>
                  <a:gd name="T17" fmla="*/ 114 h 222"/>
                  <a:gd name="T18" fmla="*/ 98 w 221"/>
                  <a:gd name="T19" fmla="*/ 113 h 222"/>
                  <a:gd name="T20" fmla="*/ 98 w 221"/>
                  <a:gd name="T21" fmla="*/ 38 h 222"/>
                  <a:gd name="T22" fmla="*/ 106 w 221"/>
                  <a:gd name="T23" fmla="*/ 29 h 222"/>
                  <a:gd name="T24" fmla="*/ 115 w 221"/>
                  <a:gd name="T25" fmla="*/ 38 h 222"/>
                  <a:gd name="T26" fmla="*/ 115 w 221"/>
                  <a:gd name="T27" fmla="*/ 109 h 222"/>
                  <a:gd name="T28" fmla="*/ 177 w 221"/>
                  <a:gd name="T29" fmla="*/ 141 h 222"/>
                  <a:gd name="T30" fmla="*/ 181 w 221"/>
                  <a:gd name="T31" fmla="*/ 15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1" h="222">
                    <a:moveTo>
                      <a:pt x="110" y="0"/>
                    </a:moveTo>
                    <a:cubicBezTo>
                      <a:pt x="49" y="0"/>
                      <a:pt x="0" y="50"/>
                      <a:pt x="0" y="111"/>
                    </a:cubicBezTo>
                    <a:cubicBezTo>
                      <a:pt x="0" y="172"/>
                      <a:pt x="49" y="222"/>
                      <a:pt x="110" y="222"/>
                    </a:cubicBezTo>
                    <a:cubicBezTo>
                      <a:pt x="172" y="222"/>
                      <a:pt x="221" y="172"/>
                      <a:pt x="221" y="111"/>
                    </a:cubicBezTo>
                    <a:cubicBezTo>
                      <a:pt x="221" y="50"/>
                      <a:pt x="172" y="0"/>
                      <a:pt x="110" y="0"/>
                    </a:cubicBezTo>
                    <a:close/>
                    <a:moveTo>
                      <a:pt x="181" y="152"/>
                    </a:moveTo>
                    <a:cubicBezTo>
                      <a:pt x="179" y="156"/>
                      <a:pt x="174" y="158"/>
                      <a:pt x="170" y="156"/>
                    </a:cubicBezTo>
                    <a:cubicBezTo>
                      <a:pt x="102" y="121"/>
                      <a:pt x="102" y="121"/>
                      <a:pt x="102" y="121"/>
                    </a:cubicBezTo>
                    <a:cubicBezTo>
                      <a:pt x="99" y="120"/>
                      <a:pt x="98" y="117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3"/>
                      <a:pt x="102" y="29"/>
                      <a:pt x="106" y="29"/>
                    </a:cubicBezTo>
                    <a:cubicBezTo>
                      <a:pt x="111" y="29"/>
                      <a:pt x="115" y="33"/>
                      <a:pt x="115" y="38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77" y="141"/>
                      <a:pt x="177" y="141"/>
                      <a:pt x="177" y="141"/>
                    </a:cubicBezTo>
                    <a:cubicBezTo>
                      <a:pt x="182" y="143"/>
                      <a:pt x="183" y="148"/>
                      <a:pt x="181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7" name="Freeform 456"/>
              <p:cNvSpPr>
                <a:spLocks/>
              </p:cNvSpPr>
              <p:nvPr/>
            </p:nvSpPr>
            <p:spPr bwMode="auto">
              <a:xfrm>
                <a:off x="5523" y="1149"/>
                <a:ext cx="205" cy="26"/>
              </a:xfrm>
              <a:custGeom>
                <a:avLst/>
                <a:gdLst>
                  <a:gd name="T0" fmla="*/ 87 w 87"/>
                  <a:gd name="T1" fmla="*/ 5 h 11"/>
                  <a:gd name="T2" fmla="*/ 81 w 87"/>
                  <a:gd name="T3" fmla="*/ 11 h 11"/>
                  <a:gd name="T4" fmla="*/ 5 w 87"/>
                  <a:gd name="T5" fmla="*/ 11 h 11"/>
                  <a:gd name="T6" fmla="*/ 0 w 87"/>
                  <a:gd name="T7" fmla="*/ 5 h 11"/>
                  <a:gd name="T8" fmla="*/ 0 w 87"/>
                  <a:gd name="T9" fmla="*/ 5 h 11"/>
                  <a:gd name="T10" fmla="*/ 5 w 87"/>
                  <a:gd name="T11" fmla="*/ 0 h 11"/>
                  <a:gd name="T12" fmla="*/ 81 w 87"/>
                  <a:gd name="T13" fmla="*/ 0 h 11"/>
                  <a:gd name="T14" fmla="*/ 87 w 87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11">
                    <a:moveTo>
                      <a:pt x="87" y="5"/>
                    </a:moveTo>
                    <a:cubicBezTo>
                      <a:pt x="87" y="8"/>
                      <a:pt x="84" y="11"/>
                      <a:pt x="81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4" y="0"/>
                      <a:pt x="87" y="2"/>
                      <a:pt x="8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75" name="Freeform 454"/>
            <p:cNvSpPr>
              <a:spLocks noEditPoints="1"/>
            </p:cNvSpPr>
            <p:nvPr/>
          </p:nvSpPr>
          <p:spPr bwMode="auto">
            <a:xfrm>
              <a:off x="6198303" y="2302812"/>
              <a:ext cx="224423" cy="297362"/>
            </a:xfrm>
            <a:custGeom>
              <a:avLst/>
              <a:gdLst>
                <a:gd name="T0" fmla="*/ 165 w 178"/>
                <a:gd name="T1" fmla="*/ 83 h 235"/>
                <a:gd name="T2" fmla="*/ 154 w 178"/>
                <a:gd name="T3" fmla="*/ 83 h 235"/>
                <a:gd name="T4" fmla="*/ 154 w 178"/>
                <a:gd name="T5" fmla="*/ 77 h 235"/>
                <a:gd name="T6" fmla="*/ 151 w 178"/>
                <a:gd name="T7" fmla="*/ 77 h 235"/>
                <a:gd name="T8" fmla="*/ 151 w 178"/>
                <a:gd name="T9" fmla="*/ 61 h 235"/>
                <a:gd name="T10" fmla="*/ 89 w 178"/>
                <a:gd name="T11" fmla="*/ 0 h 235"/>
                <a:gd name="T12" fmla="*/ 27 w 178"/>
                <a:gd name="T13" fmla="*/ 61 h 235"/>
                <a:gd name="T14" fmla="*/ 27 w 178"/>
                <a:gd name="T15" fmla="*/ 77 h 235"/>
                <a:gd name="T16" fmla="*/ 24 w 178"/>
                <a:gd name="T17" fmla="*/ 77 h 235"/>
                <a:gd name="T18" fmla="*/ 24 w 178"/>
                <a:gd name="T19" fmla="*/ 83 h 235"/>
                <a:gd name="T20" fmla="*/ 13 w 178"/>
                <a:gd name="T21" fmla="*/ 83 h 235"/>
                <a:gd name="T22" fmla="*/ 0 w 178"/>
                <a:gd name="T23" fmla="*/ 96 h 235"/>
                <a:gd name="T24" fmla="*/ 0 w 178"/>
                <a:gd name="T25" fmla="*/ 222 h 235"/>
                <a:gd name="T26" fmla="*/ 13 w 178"/>
                <a:gd name="T27" fmla="*/ 235 h 235"/>
                <a:gd name="T28" fmla="*/ 165 w 178"/>
                <a:gd name="T29" fmla="*/ 235 h 235"/>
                <a:gd name="T30" fmla="*/ 178 w 178"/>
                <a:gd name="T31" fmla="*/ 222 h 235"/>
                <a:gd name="T32" fmla="*/ 178 w 178"/>
                <a:gd name="T33" fmla="*/ 96 h 235"/>
                <a:gd name="T34" fmla="*/ 165 w 178"/>
                <a:gd name="T35" fmla="*/ 83 h 235"/>
                <a:gd name="T36" fmla="*/ 47 w 178"/>
                <a:gd name="T37" fmla="*/ 61 h 235"/>
                <a:gd name="T38" fmla="*/ 89 w 178"/>
                <a:gd name="T39" fmla="*/ 19 h 235"/>
                <a:gd name="T40" fmla="*/ 131 w 178"/>
                <a:gd name="T41" fmla="*/ 61 h 235"/>
                <a:gd name="T42" fmla="*/ 131 w 178"/>
                <a:gd name="T43" fmla="*/ 77 h 235"/>
                <a:gd name="T44" fmla="*/ 128 w 178"/>
                <a:gd name="T45" fmla="*/ 77 h 235"/>
                <a:gd name="T46" fmla="*/ 128 w 178"/>
                <a:gd name="T47" fmla="*/ 83 h 235"/>
                <a:gd name="T48" fmla="*/ 50 w 178"/>
                <a:gd name="T49" fmla="*/ 83 h 235"/>
                <a:gd name="T50" fmla="*/ 50 w 178"/>
                <a:gd name="T51" fmla="*/ 77 h 235"/>
                <a:gd name="T52" fmla="*/ 47 w 178"/>
                <a:gd name="T53" fmla="*/ 77 h 235"/>
                <a:gd name="T54" fmla="*/ 47 w 178"/>
                <a:gd name="T55" fmla="*/ 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8" h="235">
                  <a:moveTo>
                    <a:pt x="165" y="83"/>
                  </a:moveTo>
                  <a:cubicBezTo>
                    <a:pt x="154" y="83"/>
                    <a:pt x="154" y="83"/>
                    <a:pt x="154" y="83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27"/>
                    <a:pt x="123" y="0"/>
                    <a:pt x="89" y="0"/>
                  </a:cubicBezTo>
                  <a:cubicBezTo>
                    <a:pt x="55" y="0"/>
                    <a:pt x="27" y="27"/>
                    <a:pt x="27" y="61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6" y="83"/>
                    <a:pt x="0" y="88"/>
                    <a:pt x="0" y="9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9"/>
                    <a:pt x="6" y="235"/>
                    <a:pt x="13" y="235"/>
                  </a:cubicBezTo>
                  <a:cubicBezTo>
                    <a:pt x="165" y="235"/>
                    <a:pt x="165" y="235"/>
                    <a:pt x="165" y="235"/>
                  </a:cubicBezTo>
                  <a:cubicBezTo>
                    <a:pt x="172" y="235"/>
                    <a:pt x="178" y="229"/>
                    <a:pt x="178" y="222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88"/>
                    <a:pt x="172" y="83"/>
                    <a:pt x="165" y="83"/>
                  </a:cubicBezTo>
                  <a:close/>
                  <a:moveTo>
                    <a:pt x="47" y="61"/>
                  </a:moveTo>
                  <a:cubicBezTo>
                    <a:pt x="47" y="38"/>
                    <a:pt x="66" y="19"/>
                    <a:pt x="89" y="19"/>
                  </a:cubicBezTo>
                  <a:cubicBezTo>
                    <a:pt x="112" y="19"/>
                    <a:pt x="131" y="38"/>
                    <a:pt x="131" y="6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7" y="77"/>
                    <a:pt x="47" y="77"/>
                    <a:pt x="47" y="77"/>
                  </a:cubicBezTo>
                  <a:lnTo>
                    <a:pt x="47" y="61"/>
                  </a:lnTo>
                  <a:close/>
                </a:path>
              </a:pathLst>
            </a:custGeom>
            <a:solidFill>
              <a:srgbClr val="E7E6E6"/>
            </a:solidFill>
            <a:ln w="34925" cap="rnd">
              <a:noFill/>
              <a:round/>
              <a:headEnd/>
              <a:tailEnd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80" name="직사각형 279"/>
          <p:cNvSpPr/>
          <p:nvPr/>
        </p:nvSpPr>
        <p:spPr>
          <a:xfrm>
            <a:off x="2805811" y="2072463"/>
            <a:ext cx="1508964" cy="1846978"/>
          </a:xfrm>
          <a:prstGeom prst="rect">
            <a:avLst/>
          </a:prstGeom>
          <a:noFill/>
          <a:ln w="19050" cap="flat" cmpd="sng" algn="ctr">
            <a:solidFill>
              <a:srgbClr val="F79646"/>
            </a:solidFill>
            <a:prstDash val="soli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0" name="양쪽 모서리가 둥근 사각형 289"/>
          <p:cNvSpPr/>
          <p:nvPr/>
        </p:nvSpPr>
        <p:spPr bwMode="auto">
          <a:xfrm flipH="1">
            <a:off x="738481" y="4156496"/>
            <a:ext cx="3576293" cy="430894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E7908E"/>
            </a:fgClr>
            <a:bgClr>
              <a:schemeClr val="bg1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전산인프라관리 시스템</a:t>
            </a:r>
          </a:p>
        </p:txBody>
      </p:sp>
      <p:pic>
        <p:nvPicPr>
          <p:cNvPr id="332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370014" y="5237860"/>
            <a:ext cx="353215" cy="353215"/>
          </a:xfrm>
          <a:prstGeom prst="rect">
            <a:avLst/>
          </a:prstGeom>
          <a:noFill/>
        </p:spPr>
      </p:pic>
      <p:pic>
        <p:nvPicPr>
          <p:cNvPr id="333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629007" y="5237860"/>
            <a:ext cx="353215" cy="353215"/>
          </a:xfrm>
          <a:prstGeom prst="rect">
            <a:avLst/>
          </a:prstGeom>
          <a:noFill/>
        </p:spPr>
      </p:pic>
      <p:pic>
        <p:nvPicPr>
          <p:cNvPr id="334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874336" y="5237860"/>
            <a:ext cx="353215" cy="353215"/>
          </a:xfrm>
          <a:prstGeom prst="rect">
            <a:avLst/>
          </a:prstGeom>
          <a:noFill/>
        </p:spPr>
      </p:pic>
      <p:pic>
        <p:nvPicPr>
          <p:cNvPr id="336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408112" y="5297391"/>
            <a:ext cx="353215" cy="353215"/>
          </a:xfrm>
          <a:prstGeom prst="rect">
            <a:avLst/>
          </a:prstGeom>
          <a:noFill/>
        </p:spPr>
      </p:pic>
      <p:pic>
        <p:nvPicPr>
          <p:cNvPr id="337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667105" y="5297391"/>
            <a:ext cx="353215" cy="353215"/>
          </a:xfrm>
          <a:prstGeom prst="rect">
            <a:avLst/>
          </a:prstGeom>
          <a:noFill/>
        </p:spPr>
      </p:pic>
      <p:pic>
        <p:nvPicPr>
          <p:cNvPr id="338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912434" y="5297391"/>
            <a:ext cx="353215" cy="353215"/>
          </a:xfrm>
          <a:prstGeom prst="rect">
            <a:avLst/>
          </a:prstGeom>
          <a:noFill/>
        </p:spPr>
      </p:pic>
      <p:pic>
        <p:nvPicPr>
          <p:cNvPr id="339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448377" y="5363656"/>
            <a:ext cx="353215" cy="353215"/>
          </a:xfrm>
          <a:prstGeom prst="rect">
            <a:avLst/>
          </a:prstGeom>
          <a:noFill/>
        </p:spPr>
      </p:pic>
      <p:pic>
        <p:nvPicPr>
          <p:cNvPr id="340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707370" y="5363656"/>
            <a:ext cx="353215" cy="353215"/>
          </a:xfrm>
          <a:prstGeom prst="rect">
            <a:avLst/>
          </a:prstGeom>
          <a:noFill/>
        </p:spPr>
      </p:pic>
      <p:pic>
        <p:nvPicPr>
          <p:cNvPr id="341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952699" y="5363656"/>
            <a:ext cx="353215" cy="353215"/>
          </a:xfrm>
          <a:prstGeom prst="rect">
            <a:avLst/>
          </a:prstGeom>
          <a:noFill/>
        </p:spPr>
      </p:pic>
      <p:pic>
        <p:nvPicPr>
          <p:cNvPr id="342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486475" y="5423187"/>
            <a:ext cx="353215" cy="353215"/>
          </a:xfrm>
          <a:prstGeom prst="rect">
            <a:avLst/>
          </a:prstGeom>
          <a:noFill/>
        </p:spPr>
      </p:pic>
      <p:pic>
        <p:nvPicPr>
          <p:cNvPr id="343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745468" y="5423187"/>
            <a:ext cx="353215" cy="353215"/>
          </a:xfrm>
          <a:prstGeom prst="rect">
            <a:avLst/>
          </a:prstGeom>
          <a:noFill/>
        </p:spPr>
      </p:pic>
      <p:pic>
        <p:nvPicPr>
          <p:cNvPr id="344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990797" y="5423187"/>
            <a:ext cx="353215" cy="353215"/>
          </a:xfrm>
          <a:prstGeom prst="rect">
            <a:avLst/>
          </a:prstGeom>
          <a:noFill/>
        </p:spPr>
      </p:pic>
      <p:pic>
        <p:nvPicPr>
          <p:cNvPr id="477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038" y="2672688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8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26" y="2672688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9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506356" y="5508074"/>
            <a:ext cx="353215" cy="353215"/>
          </a:xfrm>
          <a:prstGeom prst="rect">
            <a:avLst/>
          </a:prstGeom>
          <a:noFill/>
        </p:spPr>
      </p:pic>
      <p:pic>
        <p:nvPicPr>
          <p:cNvPr id="480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765349" y="5508074"/>
            <a:ext cx="353215" cy="353215"/>
          </a:xfrm>
          <a:prstGeom prst="rect">
            <a:avLst/>
          </a:prstGeom>
          <a:noFill/>
        </p:spPr>
      </p:pic>
      <p:pic>
        <p:nvPicPr>
          <p:cNvPr id="481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010678" y="5508074"/>
            <a:ext cx="353215" cy="353215"/>
          </a:xfrm>
          <a:prstGeom prst="rect">
            <a:avLst/>
          </a:prstGeom>
          <a:noFill/>
        </p:spPr>
      </p:pic>
      <p:pic>
        <p:nvPicPr>
          <p:cNvPr id="482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544454" y="5567605"/>
            <a:ext cx="353215" cy="353215"/>
          </a:xfrm>
          <a:prstGeom prst="rect">
            <a:avLst/>
          </a:prstGeom>
          <a:noFill/>
        </p:spPr>
      </p:pic>
      <p:pic>
        <p:nvPicPr>
          <p:cNvPr id="483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803447" y="5567605"/>
            <a:ext cx="353215" cy="353215"/>
          </a:xfrm>
          <a:prstGeom prst="rect">
            <a:avLst/>
          </a:prstGeom>
          <a:noFill/>
        </p:spPr>
      </p:pic>
      <p:pic>
        <p:nvPicPr>
          <p:cNvPr id="484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048776" y="5567605"/>
            <a:ext cx="353215" cy="353215"/>
          </a:xfrm>
          <a:prstGeom prst="rect">
            <a:avLst/>
          </a:prstGeom>
          <a:noFill/>
        </p:spPr>
      </p:pic>
      <p:pic>
        <p:nvPicPr>
          <p:cNvPr id="485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584719" y="5633870"/>
            <a:ext cx="353215" cy="353215"/>
          </a:xfrm>
          <a:prstGeom prst="rect">
            <a:avLst/>
          </a:prstGeom>
          <a:noFill/>
        </p:spPr>
      </p:pic>
      <p:pic>
        <p:nvPicPr>
          <p:cNvPr id="486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843712" y="5633870"/>
            <a:ext cx="353215" cy="353215"/>
          </a:xfrm>
          <a:prstGeom prst="rect">
            <a:avLst/>
          </a:prstGeom>
          <a:noFill/>
        </p:spPr>
      </p:pic>
      <p:pic>
        <p:nvPicPr>
          <p:cNvPr id="487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089041" y="5633870"/>
            <a:ext cx="353215" cy="353215"/>
          </a:xfrm>
          <a:prstGeom prst="rect">
            <a:avLst/>
          </a:prstGeom>
          <a:noFill/>
        </p:spPr>
      </p:pic>
      <p:pic>
        <p:nvPicPr>
          <p:cNvPr id="488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622817" y="5693401"/>
            <a:ext cx="353215" cy="353215"/>
          </a:xfrm>
          <a:prstGeom prst="rect">
            <a:avLst/>
          </a:prstGeom>
          <a:noFill/>
        </p:spPr>
      </p:pic>
      <p:pic>
        <p:nvPicPr>
          <p:cNvPr id="489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881810" y="5693401"/>
            <a:ext cx="353215" cy="353215"/>
          </a:xfrm>
          <a:prstGeom prst="rect">
            <a:avLst/>
          </a:prstGeom>
          <a:noFill/>
        </p:spPr>
      </p:pic>
      <p:pic>
        <p:nvPicPr>
          <p:cNvPr id="490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127139" y="5693401"/>
            <a:ext cx="353215" cy="353215"/>
          </a:xfrm>
          <a:prstGeom prst="rect">
            <a:avLst/>
          </a:prstGeom>
          <a:noFill/>
        </p:spPr>
      </p:pic>
      <p:pic>
        <p:nvPicPr>
          <p:cNvPr id="491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17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2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42" y="5223844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3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03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4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749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5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74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6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34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7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559" y="5434300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8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320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9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266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0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891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451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2" name="Picture 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076" y="5637499"/>
            <a:ext cx="255355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3" name="양쪽 모서리가 둥근 사각형 502"/>
          <p:cNvSpPr/>
          <p:nvPr/>
        </p:nvSpPr>
        <p:spPr bwMode="auto">
          <a:xfrm flipH="1">
            <a:off x="738480" y="1624795"/>
            <a:ext cx="1820494" cy="396497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FFC00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1400" kern="0" dirty="0" smtClean="0">
                <a:solidFill>
                  <a:srgbClr val="4F82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Internet / DMZ</a:t>
            </a:r>
            <a:endParaRPr kumimoji="1" lang="ko-KR" altLang="en-US" sz="1400" kern="0" dirty="0">
              <a:solidFill>
                <a:srgbClr val="4F82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1" name="양쪽 모서리가 둥근 사각형 520"/>
          <p:cNvSpPr/>
          <p:nvPr/>
        </p:nvSpPr>
        <p:spPr bwMode="auto">
          <a:xfrm flipH="1">
            <a:off x="4700712" y="4956591"/>
            <a:ext cx="1563061" cy="1191213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sp>
        <p:nvSpPr>
          <p:cNvPr id="522" name="양쪽 모서리가 둥근 사각형 521"/>
          <p:cNvSpPr/>
          <p:nvPr/>
        </p:nvSpPr>
        <p:spPr bwMode="auto">
          <a:xfrm flipH="1">
            <a:off x="4695744" y="4738678"/>
            <a:ext cx="1568028" cy="334251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FFFF0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1200" kern="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ko-KR" altLang="en-US" sz="1200" kern="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전화망</a:t>
            </a:r>
            <a:endParaRPr kumimoji="1" lang="ko-KR" altLang="en-US" sz="1200" kern="0" dirty="0" smtClean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4" name="양쪽 모서리가 둥근 사각형 523"/>
          <p:cNvSpPr/>
          <p:nvPr/>
        </p:nvSpPr>
        <p:spPr bwMode="auto">
          <a:xfrm flipH="1">
            <a:off x="6345830" y="4738678"/>
            <a:ext cx="1571689" cy="347661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FFFF0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ko-KR" altLang="en-US" sz="1200" kern="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무선</a:t>
            </a:r>
            <a:r>
              <a:rPr kumimoji="1" lang="en-US" altLang="ko-KR" sz="1200" kern="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/WIPS</a:t>
            </a:r>
            <a:endParaRPr kumimoji="1" lang="en-US" altLang="ko-KR" sz="1200" kern="0" dirty="0" smtClean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65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279220" y="5182334"/>
            <a:ext cx="385270" cy="396496"/>
          </a:xfrm>
          <a:prstGeom prst="rect">
            <a:avLst/>
          </a:prstGeom>
          <a:noFill/>
        </p:spPr>
      </p:pic>
      <p:cxnSp>
        <p:nvCxnSpPr>
          <p:cNvPr id="569" name="구부러진 연결선 568"/>
          <p:cNvCxnSpPr/>
          <p:nvPr/>
        </p:nvCxnSpPr>
        <p:spPr>
          <a:xfrm rot="5400000">
            <a:off x="5578969" y="5588536"/>
            <a:ext cx="344793" cy="292291"/>
          </a:xfrm>
          <a:prstGeom prst="curvedConnector2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pic>
        <p:nvPicPr>
          <p:cNvPr id="570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704875" y="5165788"/>
            <a:ext cx="385270" cy="396496"/>
          </a:xfrm>
          <a:prstGeom prst="rect">
            <a:avLst/>
          </a:prstGeom>
          <a:noFill/>
        </p:spPr>
      </p:pic>
      <p:pic>
        <p:nvPicPr>
          <p:cNvPr id="571" name="Picture 119" descr="IP Phone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763" y="5735577"/>
            <a:ext cx="573126" cy="30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6" name="양쪽 모서리가 둥근 사각형 605"/>
          <p:cNvSpPr/>
          <p:nvPr/>
        </p:nvSpPr>
        <p:spPr bwMode="auto">
          <a:xfrm flipH="1">
            <a:off x="4529029" y="2074966"/>
            <a:ext cx="6800836" cy="2518097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611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937" y="2227362"/>
            <a:ext cx="337838" cy="4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2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484" y="2227362"/>
            <a:ext cx="337838" cy="4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0" name="Straight Connector 170"/>
          <p:cNvCxnSpPr>
            <a:stCxn id="611" idx="2"/>
            <a:endCxn id="722" idx="0"/>
          </p:cNvCxnSpPr>
          <p:nvPr/>
        </p:nvCxnSpPr>
        <p:spPr>
          <a:xfrm flipH="1">
            <a:off x="5592625" y="2712463"/>
            <a:ext cx="1879231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173"/>
          <p:cNvCxnSpPr>
            <a:stCxn id="612" idx="2"/>
            <a:endCxn id="722" idx="0"/>
          </p:cNvCxnSpPr>
          <p:nvPr/>
        </p:nvCxnSpPr>
        <p:spPr>
          <a:xfrm flipH="1">
            <a:off x="5592625" y="2712463"/>
            <a:ext cx="2534778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Straight Connector 176"/>
          <p:cNvCxnSpPr>
            <a:stCxn id="611" idx="2"/>
            <a:endCxn id="609" idx="0"/>
          </p:cNvCxnSpPr>
          <p:nvPr/>
        </p:nvCxnSpPr>
        <p:spPr>
          <a:xfrm flipH="1">
            <a:off x="5086878" y="2712463"/>
            <a:ext cx="2384978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179"/>
          <p:cNvCxnSpPr>
            <a:stCxn id="611" idx="2"/>
            <a:endCxn id="725" idx="0"/>
          </p:cNvCxnSpPr>
          <p:nvPr/>
        </p:nvCxnSpPr>
        <p:spPr>
          <a:xfrm flipH="1">
            <a:off x="6081323" y="2712463"/>
            <a:ext cx="1390533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182"/>
          <p:cNvCxnSpPr>
            <a:stCxn id="611" idx="2"/>
            <a:endCxn id="728" idx="0"/>
          </p:cNvCxnSpPr>
          <p:nvPr/>
        </p:nvCxnSpPr>
        <p:spPr>
          <a:xfrm flipH="1">
            <a:off x="6596942" y="2712463"/>
            <a:ext cx="874914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194"/>
          <p:cNvCxnSpPr>
            <a:stCxn id="612" idx="2"/>
            <a:endCxn id="734" idx="0"/>
          </p:cNvCxnSpPr>
          <p:nvPr/>
        </p:nvCxnSpPr>
        <p:spPr>
          <a:xfrm flipH="1">
            <a:off x="7550707" y="2712463"/>
            <a:ext cx="576696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200"/>
          <p:cNvCxnSpPr>
            <a:stCxn id="611" idx="2"/>
            <a:endCxn id="731" idx="0"/>
          </p:cNvCxnSpPr>
          <p:nvPr/>
        </p:nvCxnSpPr>
        <p:spPr>
          <a:xfrm flipH="1">
            <a:off x="7088297" y="2712463"/>
            <a:ext cx="383559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Connector 203"/>
          <p:cNvCxnSpPr>
            <a:stCxn id="612" idx="2"/>
            <a:endCxn id="731" idx="0"/>
          </p:cNvCxnSpPr>
          <p:nvPr/>
        </p:nvCxnSpPr>
        <p:spPr>
          <a:xfrm flipH="1">
            <a:off x="7088297" y="2712463"/>
            <a:ext cx="1039106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Connector 209"/>
          <p:cNvCxnSpPr>
            <a:stCxn id="612" idx="2"/>
            <a:endCxn id="725" idx="0"/>
          </p:cNvCxnSpPr>
          <p:nvPr/>
        </p:nvCxnSpPr>
        <p:spPr>
          <a:xfrm flipH="1">
            <a:off x="6081323" y="2712463"/>
            <a:ext cx="2046080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209"/>
          <p:cNvCxnSpPr>
            <a:stCxn id="612" idx="2"/>
            <a:endCxn id="728" idx="0"/>
          </p:cNvCxnSpPr>
          <p:nvPr/>
        </p:nvCxnSpPr>
        <p:spPr>
          <a:xfrm flipH="1">
            <a:off x="6596942" y="2712463"/>
            <a:ext cx="1530461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194"/>
          <p:cNvCxnSpPr>
            <a:stCxn id="611" idx="2"/>
            <a:endCxn id="734" idx="0"/>
          </p:cNvCxnSpPr>
          <p:nvPr/>
        </p:nvCxnSpPr>
        <p:spPr>
          <a:xfrm>
            <a:off x="7471856" y="2712463"/>
            <a:ext cx="78851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176"/>
          <p:cNvCxnSpPr>
            <a:stCxn id="612" idx="2"/>
            <a:endCxn id="609" idx="0"/>
          </p:cNvCxnSpPr>
          <p:nvPr/>
        </p:nvCxnSpPr>
        <p:spPr>
          <a:xfrm flipH="1">
            <a:off x="5086878" y="2712463"/>
            <a:ext cx="3040525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170"/>
          <p:cNvCxnSpPr>
            <a:stCxn id="611" idx="2"/>
            <a:endCxn id="740" idx="0"/>
          </p:cNvCxnSpPr>
          <p:nvPr/>
        </p:nvCxnSpPr>
        <p:spPr>
          <a:xfrm>
            <a:off x="7471856" y="2712463"/>
            <a:ext cx="1009569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173"/>
          <p:cNvCxnSpPr>
            <a:stCxn id="612" idx="2"/>
            <a:endCxn id="740" idx="0"/>
          </p:cNvCxnSpPr>
          <p:nvPr/>
        </p:nvCxnSpPr>
        <p:spPr>
          <a:xfrm>
            <a:off x="8127403" y="2712463"/>
            <a:ext cx="354022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176"/>
          <p:cNvCxnSpPr>
            <a:endCxn id="737" idx="0"/>
          </p:cNvCxnSpPr>
          <p:nvPr/>
        </p:nvCxnSpPr>
        <p:spPr>
          <a:xfrm>
            <a:off x="7484202" y="2755258"/>
            <a:ext cx="540493" cy="12115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179"/>
          <p:cNvCxnSpPr>
            <a:stCxn id="611" idx="2"/>
            <a:endCxn id="743" idx="0"/>
          </p:cNvCxnSpPr>
          <p:nvPr/>
        </p:nvCxnSpPr>
        <p:spPr>
          <a:xfrm>
            <a:off x="7471856" y="2712463"/>
            <a:ext cx="1473132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182"/>
          <p:cNvCxnSpPr>
            <a:stCxn id="611" idx="2"/>
            <a:endCxn id="746" idx="0"/>
          </p:cNvCxnSpPr>
          <p:nvPr/>
        </p:nvCxnSpPr>
        <p:spPr>
          <a:xfrm>
            <a:off x="7471856" y="2712463"/>
            <a:ext cx="1963296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194"/>
          <p:cNvCxnSpPr>
            <a:stCxn id="612" idx="2"/>
            <a:endCxn id="752" idx="0"/>
          </p:cNvCxnSpPr>
          <p:nvPr/>
        </p:nvCxnSpPr>
        <p:spPr>
          <a:xfrm>
            <a:off x="8127403" y="2712463"/>
            <a:ext cx="2268769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200"/>
          <p:cNvCxnSpPr>
            <a:stCxn id="611" idx="2"/>
            <a:endCxn id="749" idx="0"/>
          </p:cNvCxnSpPr>
          <p:nvPr/>
        </p:nvCxnSpPr>
        <p:spPr>
          <a:xfrm>
            <a:off x="7471856" y="2712463"/>
            <a:ext cx="2460441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203"/>
          <p:cNvCxnSpPr>
            <a:stCxn id="612" idx="2"/>
            <a:endCxn id="749" idx="0"/>
          </p:cNvCxnSpPr>
          <p:nvPr/>
        </p:nvCxnSpPr>
        <p:spPr>
          <a:xfrm>
            <a:off x="8127403" y="2712463"/>
            <a:ext cx="1804894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209"/>
          <p:cNvCxnSpPr>
            <a:stCxn id="612" idx="2"/>
            <a:endCxn id="743" idx="0"/>
          </p:cNvCxnSpPr>
          <p:nvPr/>
        </p:nvCxnSpPr>
        <p:spPr>
          <a:xfrm>
            <a:off x="8127403" y="2712463"/>
            <a:ext cx="817585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209"/>
          <p:cNvCxnSpPr>
            <a:stCxn id="612" idx="2"/>
            <a:endCxn id="746" idx="0"/>
          </p:cNvCxnSpPr>
          <p:nvPr/>
        </p:nvCxnSpPr>
        <p:spPr>
          <a:xfrm>
            <a:off x="8127403" y="2712463"/>
            <a:ext cx="1307749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194"/>
          <p:cNvCxnSpPr>
            <a:stCxn id="611" idx="2"/>
          </p:cNvCxnSpPr>
          <p:nvPr/>
        </p:nvCxnSpPr>
        <p:spPr>
          <a:xfrm>
            <a:off x="7471856" y="2712463"/>
            <a:ext cx="2871606" cy="12293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176"/>
          <p:cNvCxnSpPr>
            <a:stCxn id="612" idx="2"/>
            <a:endCxn id="737" idx="0"/>
          </p:cNvCxnSpPr>
          <p:nvPr/>
        </p:nvCxnSpPr>
        <p:spPr>
          <a:xfrm flipH="1">
            <a:off x="8024695" y="2712463"/>
            <a:ext cx="102708" cy="1254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9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164" y="2355883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0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199" y="2355883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1" name="TextBox 710"/>
          <p:cNvSpPr txBox="1"/>
          <p:nvPr/>
        </p:nvSpPr>
        <p:spPr>
          <a:xfrm>
            <a:off x="6532174" y="2377289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SPINE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10684145" y="3922392"/>
            <a:ext cx="517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LEAF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3" name="TextBox 712"/>
          <p:cNvSpPr txBox="1"/>
          <p:nvPr/>
        </p:nvSpPr>
        <p:spPr>
          <a:xfrm>
            <a:off x="9996043" y="2563313"/>
            <a:ext cx="51167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OOB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720" name="그룹 719"/>
          <p:cNvGrpSpPr/>
          <p:nvPr/>
        </p:nvGrpSpPr>
        <p:grpSpPr>
          <a:xfrm>
            <a:off x="4870905" y="3966794"/>
            <a:ext cx="397238" cy="232597"/>
            <a:chOff x="4946285" y="4072609"/>
            <a:chExt cx="397238" cy="232597"/>
          </a:xfrm>
        </p:grpSpPr>
        <p:pic>
          <p:nvPicPr>
            <p:cNvPr id="609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4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21" name="그룹 720"/>
          <p:cNvGrpSpPr/>
          <p:nvPr/>
        </p:nvGrpSpPr>
        <p:grpSpPr>
          <a:xfrm>
            <a:off x="5376652" y="3966794"/>
            <a:ext cx="397238" cy="232597"/>
            <a:chOff x="4946285" y="4072609"/>
            <a:chExt cx="397238" cy="232597"/>
          </a:xfrm>
        </p:grpSpPr>
        <p:pic>
          <p:nvPicPr>
            <p:cNvPr id="722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24" name="그룹 723"/>
          <p:cNvGrpSpPr/>
          <p:nvPr/>
        </p:nvGrpSpPr>
        <p:grpSpPr>
          <a:xfrm>
            <a:off x="5865350" y="3966794"/>
            <a:ext cx="397238" cy="232597"/>
            <a:chOff x="4946285" y="4072609"/>
            <a:chExt cx="397238" cy="232597"/>
          </a:xfrm>
        </p:grpSpPr>
        <p:pic>
          <p:nvPicPr>
            <p:cNvPr id="725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6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27" name="그룹 726"/>
          <p:cNvGrpSpPr/>
          <p:nvPr/>
        </p:nvGrpSpPr>
        <p:grpSpPr>
          <a:xfrm>
            <a:off x="6380969" y="3966794"/>
            <a:ext cx="397238" cy="232597"/>
            <a:chOff x="4946285" y="4072609"/>
            <a:chExt cx="397238" cy="232597"/>
          </a:xfrm>
        </p:grpSpPr>
        <p:pic>
          <p:nvPicPr>
            <p:cNvPr id="728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9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30" name="그룹 729"/>
          <p:cNvGrpSpPr/>
          <p:nvPr/>
        </p:nvGrpSpPr>
        <p:grpSpPr>
          <a:xfrm>
            <a:off x="6872324" y="3966794"/>
            <a:ext cx="397238" cy="232597"/>
            <a:chOff x="4946285" y="4072609"/>
            <a:chExt cx="397238" cy="232597"/>
          </a:xfrm>
        </p:grpSpPr>
        <p:pic>
          <p:nvPicPr>
            <p:cNvPr id="731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2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33" name="그룹 732"/>
          <p:cNvGrpSpPr/>
          <p:nvPr/>
        </p:nvGrpSpPr>
        <p:grpSpPr>
          <a:xfrm>
            <a:off x="7334734" y="3966794"/>
            <a:ext cx="397238" cy="232597"/>
            <a:chOff x="4946285" y="4072609"/>
            <a:chExt cx="397238" cy="232597"/>
          </a:xfrm>
        </p:grpSpPr>
        <p:pic>
          <p:nvPicPr>
            <p:cNvPr id="734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5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36" name="그룹 735"/>
          <p:cNvGrpSpPr/>
          <p:nvPr/>
        </p:nvGrpSpPr>
        <p:grpSpPr>
          <a:xfrm>
            <a:off x="7808722" y="3966794"/>
            <a:ext cx="397238" cy="232597"/>
            <a:chOff x="4946285" y="4072609"/>
            <a:chExt cx="397238" cy="232597"/>
          </a:xfrm>
        </p:grpSpPr>
        <p:pic>
          <p:nvPicPr>
            <p:cNvPr id="737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8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39" name="그룹 738"/>
          <p:cNvGrpSpPr/>
          <p:nvPr/>
        </p:nvGrpSpPr>
        <p:grpSpPr>
          <a:xfrm>
            <a:off x="8265452" y="3966794"/>
            <a:ext cx="397238" cy="232597"/>
            <a:chOff x="4946285" y="4072609"/>
            <a:chExt cx="397238" cy="232597"/>
          </a:xfrm>
        </p:grpSpPr>
        <p:pic>
          <p:nvPicPr>
            <p:cNvPr id="740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1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42" name="그룹 741"/>
          <p:cNvGrpSpPr/>
          <p:nvPr/>
        </p:nvGrpSpPr>
        <p:grpSpPr>
          <a:xfrm>
            <a:off x="8729015" y="3966794"/>
            <a:ext cx="397238" cy="232597"/>
            <a:chOff x="4946285" y="4072609"/>
            <a:chExt cx="397238" cy="232597"/>
          </a:xfrm>
        </p:grpSpPr>
        <p:pic>
          <p:nvPicPr>
            <p:cNvPr id="743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4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45" name="그룹 744"/>
          <p:cNvGrpSpPr/>
          <p:nvPr/>
        </p:nvGrpSpPr>
        <p:grpSpPr>
          <a:xfrm>
            <a:off x="9219179" y="3966794"/>
            <a:ext cx="397238" cy="232597"/>
            <a:chOff x="4946285" y="4072609"/>
            <a:chExt cx="397238" cy="232597"/>
          </a:xfrm>
        </p:grpSpPr>
        <p:pic>
          <p:nvPicPr>
            <p:cNvPr id="746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7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48" name="그룹 747"/>
          <p:cNvGrpSpPr/>
          <p:nvPr/>
        </p:nvGrpSpPr>
        <p:grpSpPr>
          <a:xfrm>
            <a:off x="9716324" y="3966794"/>
            <a:ext cx="397238" cy="232597"/>
            <a:chOff x="4946285" y="4072609"/>
            <a:chExt cx="397238" cy="232597"/>
          </a:xfrm>
        </p:grpSpPr>
        <p:pic>
          <p:nvPicPr>
            <p:cNvPr id="749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0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51" name="그룹 750"/>
          <p:cNvGrpSpPr/>
          <p:nvPr/>
        </p:nvGrpSpPr>
        <p:grpSpPr>
          <a:xfrm>
            <a:off x="10180199" y="3966794"/>
            <a:ext cx="397238" cy="232597"/>
            <a:chOff x="4946285" y="4072609"/>
            <a:chExt cx="397238" cy="232597"/>
          </a:xfrm>
        </p:grpSpPr>
        <p:pic>
          <p:nvPicPr>
            <p:cNvPr id="752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93" y="4072609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3" name="Oval 383"/>
            <p:cNvSpPr/>
            <p:nvPr/>
          </p:nvSpPr>
          <p:spPr>
            <a:xfrm>
              <a:off x="4946285" y="4073951"/>
              <a:ext cx="137362" cy="137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G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780" name="양쪽 모서리가 둥근 사각형 779"/>
          <p:cNvSpPr/>
          <p:nvPr/>
        </p:nvSpPr>
        <p:spPr bwMode="auto">
          <a:xfrm flipH="1">
            <a:off x="2757280" y="1640270"/>
            <a:ext cx="8572585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SDN </a:t>
            </a:r>
            <a:r>
              <a:rPr kumimoji="1" lang="ko-KR" altLang="en-US" sz="14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패브릭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1" name="양쪽 모서리가 둥근 사각형 780"/>
          <p:cNvSpPr/>
          <p:nvPr/>
        </p:nvSpPr>
        <p:spPr bwMode="auto">
          <a:xfrm flipH="1">
            <a:off x="2829206" y="2121538"/>
            <a:ext cx="1467909" cy="367024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SDN </a:t>
            </a:r>
            <a:r>
              <a:rPr kumimoji="1" lang="ko-KR" altLang="en-US" sz="1400" kern="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컨트롤러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9" name="양쪽 모서리가 둥근 사각형 168"/>
          <p:cNvSpPr/>
          <p:nvPr/>
        </p:nvSpPr>
        <p:spPr bwMode="auto">
          <a:xfrm flipH="1">
            <a:off x="493863" y="6267456"/>
            <a:ext cx="11462609" cy="410258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127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2000" b="1" kern="0" dirty="0" smtClean="0">
                <a:solidFill>
                  <a:schemeClr val="bg1"/>
                </a:solidFill>
                <a:latin typeface="+mn-ea"/>
              </a:rPr>
              <a:t>SDN</a:t>
            </a:r>
            <a:r>
              <a:rPr kumimoji="1" lang="ko-KR" altLang="en-US" sz="2000" b="1" kern="0" dirty="0" smtClean="0">
                <a:solidFill>
                  <a:schemeClr val="bg1"/>
                </a:solidFill>
                <a:latin typeface="+mn-ea"/>
              </a:rPr>
              <a:t>은 가상화 환경에 가장 적합한 솔루션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379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" grpId="0"/>
      <p:bldP spid="712" grpId="0"/>
      <p:bldP spid="7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논리적 </a:t>
            </a:r>
            <a:r>
              <a:rPr lang="en-US" altLang="ko-KR" sz="3200" dirty="0" smtClean="0"/>
              <a:t>Tenant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sp>
        <p:nvSpPr>
          <p:cNvPr id="287" name="직사각형 371"/>
          <p:cNvSpPr/>
          <p:nvPr/>
        </p:nvSpPr>
        <p:spPr>
          <a:xfrm>
            <a:off x="673746" y="1026435"/>
            <a:ext cx="10824870" cy="798765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" h="38100" prst="artDeco"/>
            </a:sp3d>
          </a:bodyPr>
          <a:lstStyle/>
          <a:p>
            <a:pPr marL="0" lvl="1" algn="just" defTabSz="1330325">
              <a:lnSpc>
                <a:spcPct val="120000"/>
              </a:lnSpc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네트워크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정책 설계를 통한 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SDN Tenant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구조로 향후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하드웨어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설정 변경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없이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다양한 </a:t>
            </a:r>
            <a:r>
              <a:rPr lang="en-US" altLang="ko-KR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EPG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구성으로 사용자 정책을 쉽게 변경할 수 있는 환경 구현</a:t>
            </a:r>
            <a:endParaRPr lang="en-US" altLang="ko-KR" kern="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323" name="직선 연결선 322"/>
          <p:cNvCxnSpPr>
            <a:stCxn id="430" idx="0"/>
            <a:endCxn id="360" idx="2"/>
          </p:cNvCxnSpPr>
          <p:nvPr/>
        </p:nvCxnSpPr>
        <p:spPr bwMode="auto">
          <a:xfrm flipV="1">
            <a:off x="877630" y="2934975"/>
            <a:ext cx="267886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4" name="직선 연결선 323"/>
          <p:cNvCxnSpPr>
            <a:stCxn id="430" idx="0"/>
            <a:endCxn id="361" idx="2"/>
          </p:cNvCxnSpPr>
          <p:nvPr/>
        </p:nvCxnSpPr>
        <p:spPr bwMode="auto">
          <a:xfrm flipV="1">
            <a:off x="877630" y="2934975"/>
            <a:ext cx="310527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5" name="직선 연결선 324"/>
          <p:cNvCxnSpPr>
            <a:stCxn id="360" idx="2"/>
            <a:endCxn id="438" idx="0"/>
          </p:cNvCxnSpPr>
          <p:nvPr/>
        </p:nvCxnSpPr>
        <p:spPr bwMode="auto">
          <a:xfrm flipH="1">
            <a:off x="1305108" y="2934975"/>
            <a:ext cx="2251385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6" name="직선 연결선 325"/>
          <p:cNvCxnSpPr>
            <a:stCxn id="361" idx="2"/>
            <a:endCxn id="438" idx="0"/>
          </p:cNvCxnSpPr>
          <p:nvPr/>
        </p:nvCxnSpPr>
        <p:spPr bwMode="auto">
          <a:xfrm flipH="1">
            <a:off x="1305108" y="2934975"/>
            <a:ext cx="2677795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7" name="직선 연결선 326"/>
          <p:cNvCxnSpPr>
            <a:stCxn id="360" idx="2"/>
            <a:endCxn id="395" idx="0"/>
          </p:cNvCxnSpPr>
          <p:nvPr/>
        </p:nvCxnSpPr>
        <p:spPr bwMode="auto">
          <a:xfrm flipH="1">
            <a:off x="2069210" y="2934975"/>
            <a:ext cx="148728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8" name="직선 연결선 327"/>
          <p:cNvCxnSpPr>
            <a:stCxn id="360" idx="2"/>
            <a:endCxn id="394" idx="0"/>
          </p:cNvCxnSpPr>
          <p:nvPr/>
        </p:nvCxnSpPr>
        <p:spPr bwMode="auto">
          <a:xfrm flipH="1">
            <a:off x="2495620" y="2934975"/>
            <a:ext cx="106087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29" name="직선 연결선 328"/>
          <p:cNvCxnSpPr>
            <a:stCxn id="361" idx="2"/>
            <a:endCxn id="395" idx="0"/>
          </p:cNvCxnSpPr>
          <p:nvPr/>
        </p:nvCxnSpPr>
        <p:spPr bwMode="auto">
          <a:xfrm flipH="1">
            <a:off x="2069210" y="2934975"/>
            <a:ext cx="191369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0" name="직선 연결선 329"/>
          <p:cNvCxnSpPr>
            <a:stCxn id="361" idx="2"/>
            <a:endCxn id="394" idx="0"/>
          </p:cNvCxnSpPr>
          <p:nvPr/>
        </p:nvCxnSpPr>
        <p:spPr bwMode="auto">
          <a:xfrm flipH="1">
            <a:off x="2495620" y="2934975"/>
            <a:ext cx="148728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1" name="직선 연결선 330"/>
          <p:cNvCxnSpPr>
            <a:stCxn id="360" idx="2"/>
            <a:endCxn id="390" idx="0"/>
          </p:cNvCxnSpPr>
          <p:nvPr/>
        </p:nvCxnSpPr>
        <p:spPr bwMode="auto">
          <a:xfrm flipH="1">
            <a:off x="3064444" y="2934975"/>
            <a:ext cx="492049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2" name="직선 연결선 331"/>
          <p:cNvCxnSpPr>
            <a:stCxn id="360" idx="2"/>
            <a:endCxn id="391" idx="0"/>
          </p:cNvCxnSpPr>
          <p:nvPr/>
        </p:nvCxnSpPr>
        <p:spPr bwMode="auto">
          <a:xfrm flipH="1">
            <a:off x="3490703" y="2934975"/>
            <a:ext cx="65790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3" name="직선 연결선 332"/>
          <p:cNvCxnSpPr>
            <a:stCxn id="361" idx="2"/>
            <a:endCxn id="390" idx="0"/>
          </p:cNvCxnSpPr>
          <p:nvPr/>
        </p:nvCxnSpPr>
        <p:spPr bwMode="auto">
          <a:xfrm flipH="1">
            <a:off x="3064444" y="2934975"/>
            <a:ext cx="918459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4" name="직선 연결선 333"/>
          <p:cNvCxnSpPr>
            <a:stCxn id="361" idx="2"/>
            <a:endCxn id="391" idx="0"/>
          </p:cNvCxnSpPr>
          <p:nvPr/>
        </p:nvCxnSpPr>
        <p:spPr bwMode="auto">
          <a:xfrm flipH="1">
            <a:off x="3490703" y="2934975"/>
            <a:ext cx="492200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5" name="직선 연결선 334"/>
          <p:cNvCxnSpPr>
            <a:stCxn id="360" idx="2"/>
            <a:endCxn id="392" idx="0"/>
          </p:cNvCxnSpPr>
          <p:nvPr/>
        </p:nvCxnSpPr>
        <p:spPr bwMode="auto">
          <a:xfrm>
            <a:off x="3556493" y="2934975"/>
            <a:ext cx="49633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6" name="직선 연결선 335"/>
          <p:cNvCxnSpPr>
            <a:stCxn id="360" idx="2"/>
            <a:endCxn id="393" idx="0"/>
          </p:cNvCxnSpPr>
          <p:nvPr/>
        </p:nvCxnSpPr>
        <p:spPr bwMode="auto">
          <a:xfrm>
            <a:off x="3556493" y="2934975"/>
            <a:ext cx="922592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7" name="직선 연결선 336"/>
          <p:cNvCxnSpPr>
            <a:stCxn id="361" idx="2"/>
            <a:endCxn id="392" idx="0"/>
          </p:cNvCxnSpPr>
          <p:nvPr/>
        </p:nvCxnSpPr>
        <p:spPr bwMode="auto">
          <a:xfrm>
            <a:off x="3982903" y="2934975"/>
            <a:ext cx="6992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8" name="직선 연결선 337"/>
          <p:cNvCxnSpPr>
            <a:stCxn id="361" idx="2"/>
            <a:endCxn id="393" idx="0"/>
          </p:cNvCxnSpPr>
          <p:nvPr/>
        </p:nvCxnSpPr>
        <p:spPr bwMode="auto">
          <a:xfrm>
            <a:off x="3982903" y="2934975"/>
            <a:ext cx="496182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39" name="직선 연결선 338"/>
          <p:cNvCxnSpPr>
            <a:stCxn id="360" idx="2"/>
            <a:endCxn id="376" idx="0"/>
          </p:cNvCxnSpPr>
          <p:nvPr/>
        </p:nvCxnSpPr>
        <p:spPr bwMode="auto">
          <a:xfrm>
            <a:off x="3556493" y="2934975"/>
            <a:ext cx="1858066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0" name="직선 연결선 339"/>
          <p:cNvCxnSpPr>
            <a:stCxn id="360" idx="2"/>
            <a:endCxn id="375" idx="0"/>
          </p:cNvCxnSpPr>
          <p:nvPr/>
        </p:nvCxnSpPr>
        <p:spPr bwMode="auto">
          <a:xfrm>
            <a:off x="3556493" y="2934975"/>
            <a:ext cx="1430392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1" name="직선 연결선 340"/>
          <p:cNvCxnSpPr>
            <a:stCxn id="361" idx="2"/>
            <a:endCxn id="375" idx="0"/>
          </p:cNvCxnSpPr>
          <p:nvPr/>
        </p:nvCxnSpPr>
        <p:spPr bwMode="auto">
          <a:xfrm>
            <a:off x="3982903" y="2934975"/>
            <a:ext cx="1003982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2" name="직선 연결선 341"/>
          <p:cNvCxnSpPr>
            <a:stCxn id="361" idx="2"/>
            <a:endCxn id="376" idx="0"/>
          </p:cNvCxnSpPr>
          <p:nvPr/>
        </p:nvCxnSpPr>
        <p:spPr bwMode="auto">
          <a:xfrm>
            <a:off x="3982903" y="2934975"/>
            <a:ext cx="1431656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3" name="직선 연결선 342"/>
          <p:cNvCxnSpPr>
            <a:stCxn id="360" idx="2"/>
            <a:endCxn id="347" idx="0"/>
          </p:cNvCxnSpPr>
          <p:nvPr/>
        </p:nvCxnSpPr>
        <p:spPr bwMode="auto">
          <a:xfrm>
            <a:off x="3556493" y="2934975"/>
            <a:ext cx="255902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4" name="직선 연결선 343"/>
          <p:cNvCxnSpPr>
            <a:stCxn id="361" idx="2"/>
            <a:endCxn id="348" idx="0"/>
          </p:cNvCxnSpPr>
          <p:nvPr/>
        </p:nvCxnSpPr>
        <p:spPr bwMode="auto">
          <a:xfrm>
            <a:off x="3982903" y="2934975"/>
            <a:ext cx="2573789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5" name="직선 연결선 344"/>
          <p:cNvCxnSpPr>
            <a:stCxn id="361" idx="2"/>
            <a:endCxn id="347" idx="0"/>
          </p:cNvCxnSpPr>
          <p:nvPr/>
        </p:nvCxnSpPr>
        <p:spPr bwMode="auto">
          <a:xfrm>
            <a:off x="3982903" y="2934975"/>
            <a:ext cx="2132613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cxnSp>
        <p:nvCxnSpPr>
          <p:cNvPr id="346" name="직선 연결선 345"/>
          <p:cNvCxnSpPr>
            <a:stCxn id="360" idx="2"/>
            <a:endCxn id="348" idx="0"/>
          </p:cNvCxnSpPr>
          <p:nvPr/>
        </p:nvCxnSpPr>
        <p:spPr bwMode="auto">
          <a:xfrm>
            <a:off x="3556493" y="2934975"/>
            <a:ext cx="3000199" cy="2084509"/>
          </a:xfrm>
          <a:prstGeom prst="line">
            <a:avLst/>
          </a:prstGeom>
          <a:noFill/>
          <a:ln w="3175" cap="flat" cmpd="sng" algn="ctr">
            <a:solidFill>
              <a:srgbClr val="4BACC6"/>
            </a:solidFill>
            <a:prstDash val="sysDash"/>
          </a:ln>
          <a:effectLst/>
        </p:spPr>
      </p:cxnSp>
      <p:pic>
        <p:nvPicPr>
          <p:cNvPr id="347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700" y="5019484"/>
            <a:ext cx="219632" cy="214655"/>
          </a:xfrm>
          <a:prstGeom prst="rect">
            <a:avLst/>
          </a:prstGeom>
          <a:noFill/>
        </p:spPr>
      </p:pic>
      <p:pic>
        <p:nvPicPr>
          <p:cNvPr id="348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6876" y="5019484"/>
            <a:ext cx="219632" cy="214655"/>
          </a:xfrm>
          <a:prstGeom prst="rect">
            <a:avLst/>
          </a:prstGeom>
          <a:noFill/>
        </p:spPr>
      </p:pic>
      <p:pic>
        <p:nvPicPr>
          <p:cNvPr id="349" name="그림 348" descr="wireless_wirelessicon_2008011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6036083" y="5966723"/>
            <a:ext cx="158865" cy="1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0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2902" y="5363079"/>
            <a:ext cx="185228" cy="190625"/>
          </a:xfrm>
          <a:prstGeom prst="rect">
            <a:avLst/>
          </a:prstGeom>
          <a:noFill/>
        </p:spPr>
      </p:pic>
      <p:pic>
        <p:nvPicPr>
          <p:cNvPr id="351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4078" y="5363079"/>
            <a:ext cx="185228" cy="190625"/>
          </a:xfrm>
          <a:prstGeom prst="rect">
            <a:avLst/>
          </a:prstGeom>
          <a:noFill/>
        </p:spPr>
      </p:pic>
      <p:cxnSp>
        <p:nvCxnSpPr>
          <p:cNvPr id="352" name="직선 연결선 351"/>
          <p:cNvCxnSpPr>
            <a:stCxn id="347" idx="2"/>
            <a:endCxn id="350" idx="0"/>
          </p:cNvCxnSpPr>
          <p:nvPr/>
        </p:nvCxnSpPr>
        <p:spPr bwMode="auto">
          <a:xfrm>
            <a:off x="6115516" y="5234140"/>
            <a:ext cx="0" cy="128939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53" name="직선 연결선 352"/>
          <p:cNvCxnSpPr>
            <a:stCxn id="348" idx="2"/>
            <a:endCxn id="351" idx="0"/>
          </p:cNvCxnSpPr>
          <p:nvPr/>
        </p:nvCxnSpPr>
        <p:spPr bwMode="auto">
          <a:xfrm>
            <a:off x="6556693" y="5234140"/>
            <a:ext cx="0" cy="128939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54" name="직선 연결선 353"/>
          <p:cNvCxnSpPr>
            <a:stCxn id="350" idx="2"/>
          </p:cNvCxnSpPr>
          <p:nvPr/>
        </p:nvCxnSpPr>
        <p:spPr bwMode="auto">
          <a:xfrm>
            <a:off x="6115515" y="5553705"/>
            <a:ext cx="0" cy="27891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355" name="직선 연결선 354"/>
          <p:cNvCxnSpPr>
            <a:stCxn id="351" idx="2"/>
          </p:cNvCxnSpPr>
          <p:nvPr/>
        </p:nvCxnSpPr>
        <p:spPr bwMode="auto">
          <a:xfrm>
            <a:off x="6556693" y="5553705"/>
            <a:ext cx="0" cy="27891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pic>
        <p:nvPicPr>
          <p:cNvPr id="356" name="그림 355" descr="wireless_wirelessicon_2008011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6477260" y="5966723"/>
            <a:ext cx="158865" cy="1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7" name="Text Box 412"/>
          <p:cNvSpPr txBox="1">
            <a:spLocks noChangeArrowheads="1"/>
          </p:cNvSpPr>
          <p:nvPr/>
        </p:nvSpPr>
        <p:spPr bwMode="auto">
          <a:xfrm>
            <a:off x="6221008" y="5921114"/>
            <a:ext cx="245260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WIPS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8" name="Text Box 412"/>
          <p:cNvSpPr txBox="1">
            <a:spLocks noChangeArrowheads="1"/>
          </p:cNvSpPr>
          <p:nvPr/>
        </p:nvSpPr>
        <p:spPr bwMode="auto">
          <a:xfrm>
            <a:off x="6157690" y="5552324"/>
            <a:ext cx="371897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PoE SW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9" name="Rectangle 106"/>
          <p:cNvSpPr>
            <a:spLocks noChangeArrowheads="1"/>
          </p:cNvSpPr>
          <p:nvPr/>
        </p:nvSpPr>
        <p:spPr bwMode="gray">
          <a:xfrm>
            <a:off x="6149814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0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6677" y="2720320"/>
            <a:ext cx="219632" cy="214655"/>
          </a:xfrm>
          <a:prstGeom prst="rect">
            <a:avLst/>
          </a:prstGeom>
          <a:noFill/>
        </p:spPr>
      </p:pic>
      <p:pic>
        <p:nvPicPr>
          <p:cNvPr id="361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3087" y="2720320"/>
            <a:ext cx="219632" cy="214655"/>
          </a:xfrm>
          <a:prstGeom prst="rect">
            <a:avLst/>
          </a:prstGeom>
          <a:noFill/>
        </p:spPr>
      </p:pic>
      <p:sp>
        <p:nvSpPr>
          <p:cNvPr id="362" name="Rectangle 106"/>
          <p:cNvSpPr>
            <a:spLocks noChangeArrowheads="1"/>
          </p:cNvSpPr>
          <p:nvPr/>
        </p:nvSpPr>
        <p:spPr bwMode="gray">
          <a:xfrm>
            <a:off x="3554627" y="2759606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SPINE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3" name="Picture 3" descr="C:\Users\woo\Desktop\시스템아이콘\Untitled-2 (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371" y="5802969"/>
            <a:ext cx="192288" cy="108222"/>
          </a:xfrm>
          <a:prstGeom prst="rect">
            <a:avLst/>
          </a:prstGeom>
          <a:noFill/>
        </p:spPr>
      </p:pic>
      <p:pic>
        <p:nvPicPr>
          <p:cNvPr id="364" name="Picture 3" descr="C:\Users\woo\Desktop\시스템아이콘\Untitled-2 (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52882" y="5802969"/>
            <a:ext cx="192288" cy="108222"/>
          </a:xfrm>
          <a:prstGeom prst="rect">
            <a:avLst/>
          </a:prstGeom>
          <a:noFill/>
        </p:spPr>
      </p:pic>
      <p:pic>
        <p:nvPicPr>
          <p:cNvPr id="365" name="Picture 119" descr="IP Pho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310" y="5823749"/>
            <a:ext cx="191150" cy="10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6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4271" y="5363079"/>
            <a:ext cx="185228" cy="190625"/>
          </a:xfrm>
          <a:prstGeom prst="rect">
            <a:avLst/>
          </a:prstGeom>
          <a:noFill/>
        </p:spPr>
      </p:pic>
      <p:pic>
        <p:nvPicPr>
          <p:cNvPr id="367" name="Picture 7" descr="C:\Users\woo\Desktop\시스템아이콘\Untitled-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1945" y="5363079"/>
            <a:ext cx="185228" cy="190625"/>
          </a:xfrm>
          <a:prstGeom prst="rect">
            <a:avLst/>
          </a:prstGeom>
          <a:noFill/>
        </p:spPr>
      </p:pic>
      <p:cxnSp>
        <p:nvCxnSpPr>
          <p:cNvPr id="368" name="직선 연결선 367"/>
          <p:cNvCxnSpPr>
            <a:stCxn id="375" idx="2"/>
            <a:endCxn id="366" idx="0"/>
          </p:cNvCxnSpPr>
          <p:nvPr/>
        </p:nvCxnSpPr>
        <p:spPr bwMode="auto">
          <a:xfrm>
            <a:off x="4986885" y="5234139"/>
            <a:ext cx="0" cy="128940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69" name="직선 연결선 368"/>
          <p:cNvCxnSpPr>
            <a:stCxn id="376" idx="2"/>
            <a:endCxn id="367" idx="0"/>
          </p:cNvCxnSpPr>
          <p:nvPr/>
        </p:nvCxnSpPr>
        <p:spPr bwMode="auto">
          <a:xfrm>
            <a:off x="5414559" y="5234139"/>
            <a:ext cx="0" cy="128940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0" name="Text Box 412"/>
          <p:cNvSpPr txBox="1">
            <a:spLocks noChangeArrowheads="1"/>
          </p:cNvSpPr>
          <p:nvPr/>
        </p:nvSpPr>
        <p:spPr bwMode="auto">
          <a:xfrm>
            <a:off x="5036292" y="5552325"/>
            <a:ext cx="371897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PoE SW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1" name="Picture 119" descr="IP Pho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84" y="5811507"/>
            <a:ext cx="191150" cy="10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2" name="직선 연결선 371"/>
          <p:cNvCxnSpPr>
            <a:stCxn id="366" idx="2"/>
            <a:endCxn id="365" idx="0"/>
          </p:cNvCxnSpPr>
          <p:nvPr/>
        </p:nvCxnSpPr>
        <p:spPr bwMode="auto">
          <a:xfrm>
            <a:off x="4986885" y="5553704"/>
            <a:ext cx="0" cy="270045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373" name="직선 연결선 372"/>
          <p:cNvCxnSpPr>
            <a:stCxn id="367" idx="2"/>
            <a:endCxn id="371" idx="0"/>
          </p:cNvCxnSpPr>
          <p:nvPr/>
        </p:nvCxnSpPr>
        <p:spPr bwMode="auto">
          <a:xfrm>
            <a:off x="5414559" y="5553704"/>
            <a:ext cx="0" cy="25780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374" name="Text Box 412"/>
          <p:cNvSpPr txBox="1">
            <a:spLocks noChangeArrowheads="1"/>
          </p:cNvSpPr>
          <p:nvPr/>
        </p:nvSpPr>
        <p:spPr bwMode="auto">
          <a:xfrm>
            <a:off x="5024403" y="5960974"/>
            <a:ext cx="400752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 </a:t>
            </a:r>
            <a:r>
              <a:rPr lang="ko-KR" altLang="en-US" sz="8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전화기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5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069" y="5019484"/>
            <a:ext cx="219632" cy="214655"/>
          </a:xfrm>
          <a:prstGeom prst="rect">
            <a:avLst/>
          </a:prstGeom>
          <a:noFill/>
        </p:spPr>
      </p:pic>
      <p:pic>
        <p:nvPicPr>
          <p:cNvPr id="376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743" y="5019484"/>
            <a:ext cx="219632" cy="214655"/>
          </a:xfrm>
          <a:prstGeom prst="rect">
            <a:avLst/>
          </a:prstGeom>
          <a:noFill/>
        </p:spPr>
      </p:pic>
      <p:sp>
        <p:nvSpPr>
          <p:cNvPr id="377" name="Rectangle 106"/>
          <p:cNvSpPr>
            <a:spLocks noChangeArrowheads="1"/>
          </p:cNvSpPr>
          <p:nvPr/>
        </p:nvSpPr>
        <p:spPr bwMode="gray">
          <a:xfrm>
            <a:off x="4999652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9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19" y="5456174"/>
            <a:ext cx="163185" cy="24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0" name="직선 연결선 379"/>
          <p:cNvCxnSpPr>
            <a:stCxn id="395" idx="2"/>
            <a:endCxn id="379" idx="0"/>
          </p:cNvCxnSpPr>
          <p:nvPr/>
        </p:nvCxnSpPr>
        <p:spPr bwMode="auto">
          <a:xfrm>
            <a:off x="2069211" y="5234140"/>
            <a:ext cx="1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46" y="5456174"/>
            <a:ext cx="163185" cy="24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2" name="직선 연결선 381"/>
          <p:cNvCxnSpPr>
            <a:stCxn id="394" idx="2"/>
            <a:endCxn id="381" idx="0"/>
          </p:cNvCxnSpPr>
          <p:nvPr/>
        </p:nvCxnSpPr>
        <p:spPr bwMode="auto">
          <a:xfrm>
            <a:off x="2495621" y="5234140"/>
            <a:ext cx="518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83" name="직선 연결선 382"/>
          <p:cNvCxnSpPr>
            <a:stCxn id="394" idx="2"/>
            <a:endCxn id="379" idx="0"/>
          </p:cNvCxnSpPr>
          <p:nvPr/>
        </p:nvCxnSpPr>
        <p:spPr bwMode="auto">
          <a:xfrm flipH="1">
            <a:off x="2069211" y="5234140"/>
            <a:ext cx="426409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384" name="직선 연결선 383"/>
          <p:cNvCxnSpPr>
            <a:stCxn id="395" idx="2"/>
            <a:endCxn id="381" idx="0"/>
          </p:cNvCxnSpPr>
          <p:nvPr/>
        </p:nvCxnSpPr>
        <p:spPr bwMode="auto">
          <a:xfrm>
            <a:off x="2069211" y="5234140"/>
            <a:ext cx="426928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pic>
        <p:nvPicPr>
          <p:cNvPr id="385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8671" y="5514796"/>
            <a:ext cx="211545" cy="211545"/>
          </a:xfrm>
          <a:prstGeom prst="rect">
            <a:avLst/>
          </a:prstGeom>
          <a:noFill/>
        </p:spPr>
      </p:pic>
      <p:cxnSp>
        <p:nvCxnSpPr>
          <p:cNvPr id="386" name="직선 연결선 385"/>
          <p:cNvCxnSpPr>
            <a:stCxn id="390" idx="2"/>
            <a:endCxn id="385" idx="0"/>
          </p:cNvCxnSpPr>
          <p:nvPr/>
        </p:nvCxnSpPr>
        <p:spPr bwMode="auto">
          <a:xfrm flipH="1">
            <a:off x="3064444" y="5234140"/>
            <a:ext cx="1" cy="28065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pic>
        <p:nvPicPr>
          <p:cNvPr id="387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84930" y="5514796"/>
            <a:ext cx="211545" cy="211545"/>
          </a:xfrm>
          <a:prstGeom prst="rect">
            <a:avLst/>
          </a:prstGeom>
          <a:noFill/>
        </p:spPr>
      </p:pic>
      <p:cxnSp>
        <p:nvCxnSpPr>
          <p:cNvPr id="388" name="직선 연결선 387"/>
          <p:cNvCxnSpPr>
            <a:stCxn id="391" idx="2"/>
            <a:endCxn id="387" idx="0"/>
          </p:cNvCxnSpPr>
          <p:nvPr/>
        </p:nvCxnSpPr>
        <p:spPr bwMode="auto">
          <a:xfrm>
            <a:off x="3490703" y="5234140"/>
            <a:ext cx="0" cy="28065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389" name="직선 연결선 388"/>
          <p:cNvCxnSpPr/>
          <p:nvPr/>
        </p:nvCxnSpPr>
        <p:spPr bwMode="auto">
          <a:xfrm>
            <a:off x="3216748" y="5620569"/>
            <a:ext cx="146932" cy="0"/>
          </a:xfrm>
          <a:prstGeom prst="line">
            <a:avLst/>
          </a:prstGeom>
          <a:noFill/>
          <a:ln w="34925" cap="rnd" cmpd="sng" algn="ctr">
            <a:solidFill>
              <a:sysClr val="window" lastClr="FFFFFF">
                <a:lumMod val="65000"/>
              </a:sysClr>
            </a:solidFill>
            <a:prstDash val="sysDot"/>
          </a:ln>
          <a:effectLst/>
        </p:spPr>
      </p:cxnSp>
      <p:pic>
        <p:nvPicPr>
          <p:cNvPr id="390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4628" y="5019484"/>
            <a:ext cx="219632" cy="214655"/>
          </a:xfrm>
          <a:prstGeom prst="rect">
            <a:avLst/>
          </a:prstGeom>
          <a:noFill/>
        </p:spPr>
      </p:pic>
      <p:pic>
        <p:nvPicPr>
          <p:cNvPr id="391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0887" y="5019484"/>
            <a:ext cx="219632" cy="214655"/>
          </a:xfrm>
          <a:prstGeom prst="rect">
            <a:avLst/>
          </a:prstGeom>
          <a:noFill/>
        </p:spPr>
      </p:pic>
      <p:pic>
        <p:nvPicPr>
          <p:cNvPr id="392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3010" y="5019484"/>
            <a:ext cx="219632" cy="214655"/>
          </a:xfrm>
          <a:prstGeom prst="rect">
            <a:avLst/>
          </a:prstGeom>
          <a:noFill/>
        </p:spPr>
      </p:pic>
      <p:pic>
        <p:nvPicPr>
          <p:cNvPr id="393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9269" y="5019484"/>
            <a:ext cx="219632" cy="214655"/>
          </a:xfrm>
          <a:prstGeom prst="rect">
            <a:avLst/>
          </a:prstGeom>
          <a:noFill/>
        </p:spPr>
      </p:pic>
      <p:pic>
        <p:nvPicPr>
          <p:cNvPr id="394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5804" y="5019484"/>
            <a:ext cx="219632" cy="214655"/>
          </a:xfrm>
          <a:prstGeom prst="rect">
            <a:avLst/>
          </a:prstGeom>
          <a:noFill/>
        </p:spPr>
      </p:pic>
      <p:pic>
        <p:nvPicPr>
          <p:cNvPr id="395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9394" y="5019484"/>
            <a:ext cx="219632" cy="214655"/>
          </a:xfrm>
          <a:prstGeom prst="rect">
            <a:avLst/>
          </a:prstGeom>
          <a:noFill/>
        </p:spPr>
      </p:pic>
      <p:pic>
        <p:nvPicPr>
          <p:cNvPr id="396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47054" y="5514796"/>
            <a:ext cx="211545" cy="211545"/>
          </a:xfrm>
          <a:prstGeom prst="rect">
            <a:avLst/>
          </a:prstGeom>
          <a:noFill/>
        </p:spPr>
      </p:pic>
      <p:cxnSp>
        <p:nvCxnSpPr>
          <p:cNvPr id="397" name="직선 연결선 396"/>
          <p:cNvCxnSpPr>
            <a:stCxn id="392" idx="2"/>
            <a:endCxn id="396" idx="0"/>
          </p:cNvCxnSpPr>
          <p:nvPr/>
        </p:nvCxnSpPr>
        <p:spPr bwMode="auto">
          <a:xfrm>
            <a:off x="4052827" y="5234140"/>
            <a:ext cx="0" cy="28065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pic>
        <p:nvPicPr>
          <p:cNvPr id="398" name="Picture 16" descr="C:\Users\woo\Desktop\시스템아이콘\그림2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73312" y="5514796"/>
            <a:ext cx="211545" cy="211545"/>
          </a:xfrm>
          <a:prstGeom prst="rect">
            <a:avLst/>
          </a:prstGeom>
          <a:noFill/>
        </p:spPr>
      </p:pic>
      <p:cxnSp>
        <p:nvCxnSpPr>
          <p:cNvPr id="399" name="직선 연결선 398"/>
          <p:cNvCxnSpPr>
            <a:stCxn id="393" idx="2"/>
            <a:endCxn id="398" idx="0"/>
          </p:cNvCxnSpPr>
          <p:nvPr/>
        </p:nvCxnSpPr>
        <p:spPr bwMode="auto">
          <a:xfrm flipH="1">
            <a:off x="4479085" y="5234140"/>
            <a:ext cx="1" cy="28065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400" name="직선 연결선 399"/>
          <p:cNvCxnSpPr/>
          <p:nvPr/>
        </p:nvCxnSpPr>
        <p:spPr bwMode="auto">
          <a:xfrm>
            <a:off x="4205130" y="5620569"/>
            <a:ext cx="146932" cy="0"/>
          </a:xfrm>
          <a:prstGeom prst="line">
            <a:avLst/>
          </a:prstGeom>
          <a:noFill/>
          <a:ln w="34925" cap="rnd" cmpd="sng" algn="ctr">
            <a:solidFill>
              <a:sysClr val="window" lastClr="FFFFFF">
                <a:lumMod val="65000"/>
              </a:sysClr>
            </a:solidFill>
            <a:prstDash val="sysDot"/>
          </a:ln>
          <a:effectLst/>
        </p:spPr>
      </p:cxnSp>
      <p:sp>
        <p:nvSpPr>
          <p:cNvPr id="401" name="Text Box 412"/>
          <p:cNvSpPr txBox="1">
            <a:spLocks noChangeArrowheads="1"/>
          </p:cNvSpPr>
          <p:nvPr/>
        </p:nvSpPr>
        <p:spPr bwMode="auto">
          <a:xfrm>
            <a:off x="3631654" y="5324540"/>
            <a:ext cx="288541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2" name="직선 연결선 401"/>
          <p:cNvCxnSpPr/>
          <p:nvPr/>
        </p:nvCxnSpPr>
        <p:spPr bwMode="auto">
          <a:xfrm>
            <a:off x="3715781" y="5143415"/>
            <a:ext cx="146932" cy="0"/>
          </a:xfrm>
          <a:prstGeom prst="line">
            <a:avLst/>
          </a:prstGeom>
          <a:noFill/>
          <a:ln w="34925" cap="rnd" cmpd="sng" algn="ctr">
            <a:solidFill>
              <a:sysClr val="window" lastClr="FFFFFF">
                <a:lumMod val="65000"/>
              </a:sysClr>
            </a:solidFill>
            <a:prstDash val="sysDot"/>
          </a:ln>
          <a:effectLst/>
        </p:spPr>
      </p:cxnSp>
      <p:sp>
        <p:nvSpPr>
          <p:cNvPr id="403" name="Rectangle 106"/>
          <p:cNvSpPr>
            <a:spLocks noChangeArrowheads="1"/>
          </p:cNvSpPr>
          <p:nvPr/>
        </p:nvSpPr>
        <p:spPr bwMode="gray">
          <a:xfrm>
            <a:off x="2084965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4" name="Rectangle 106"/>
          <p:cNvSpPr>
            <a:spLocks noChangeArrowheads="1"/>
          </p:cNvSpPr>
          <p:nvPr/>
        </p:nvSpPr>
        <p:spPr bwMode="gray">
          <a:xfrm>
            <a:off x="3087947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5" name="Rectangle 106"/>
          <p:cNvSpPr>
            <a:spLocks noChangeArrowheads="1"/>
          </p:cNvSpPr>
          <p:nvPr/>
        </p:nvSpPr>
        <p:spPr bwMode="gray">
          <a:xfrm>
            <a:off x="4069741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6" name="직사각형 405"/>
          <p:cNvSpPr/>
          <p:nvPr/>
        </p:nvSpPr>
        <p:spPr>
          <a:xfrm>
            <a:off x="2864527" y="4980215"/>
            <a:ext cx="1772348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7" name="타원 406"/>
          <p:cNvSpPr/>
          <p:nvPr/>
        </p:nvSpPr>
        <p:spPr>
          <a:xfrm>
            <a:off x="3394025" y="5768639"/>
            <a:ext cx="428725" cy="389750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IU_A</a:t>
            </a:r>
            <a:endParaRPr kumimoji="1" lang="ko-KR" altLang="en-US" sz="9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8" name="Rectangle 106"/>
          <p:cNvSpPr>
            <a:spLocks noChangeArrowheads="1"/>
          </p:cNvSpPr>
          <p:nvPr/>
        </p:nvSpPr>
        <p:spPr bwMode="gray">
          <a:xfrm>
            <a:off x="2910157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</a:p>
        </p:txBody>
      </p:sp>
      <p:sp>
        <p:nvSpPr>
          <p:cNvPr id="409" name="직사각형 408"/>
          <p:cNvSpPr/>
          <p:nvPr/>
        </p:nvSpPr>
        <p:spPr>
          <a:xfrm>
            <a:off x="1771710" y="4980215"/>
            <a:ext cx="1004862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0" name="Rectangle 106"/>
          <p:cNvSpPr>
            <a:spLocks noChangeArrowheads="1"/>
          </p:cNvSpPr>
          <p:nvPr/>
        </p:nvSpPr>
        <p:spPr bwMode="gray">
          <a:xfrm>
            <a:off x="1853437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서버팜</a:t>
            </a:r>
          </a:p>
        </p:txBody>
      </p:sp>
      <p:sp>
        <p:nvSpPr>
          <p:cNvPr id="411" name="직사각형 410"/>
          <p:cNvSpPr/>
          <p:nvPr/>
        </p:nvSpPr>
        <p:spPr>
          <a:xfrm>
            <a:off x="1661891" y="4343401"/>
            <a:ext cx="5394660" cy="1971690"/>
          </a:xfrm>
          <a:prstGeom prst="rect">
            <a:avLst/>
          </a:prstGeom>
          <a:noFill/>
          <a:ln w="31750" cap="flat" cmpd="sng" algn="ctr">
            <a:solidFill>
              <a:srgbClr val="9BBB59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2" name="모서리가 둥근 직사각형 411"/>
          <p:cNvSpPr/>
          <p:nvPr/>
        </p:nvSpPr>
        <p:spPr>
          <a:xfrm>
            <a:off x="1647571" y="4092326"/>
            <a:ext cx="840749" cy="231506"/>
          </a:xfrm>
          <a:prstGeom prst="roundRect">
            <a:avLst>
              <a:gd name="adj" fmla="val 0"/>
            </a:avLst>
          </a:prstGeom>
          <a:solidFill>
            <a:srgbClr val="9BBB59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Context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3" name="타원 412"/>
          <p:cNvSpPr/>
          <p:nvPr/>
        </p:nvSpPr>
        <p:spPr>
          <a:xfrm>
            <a:off x="4140798" y="5768639"/>
            <a:ext cx="428725" cy="389750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 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IU_F</a:t>
            </a:r>
            <a:endParaRPr kumimoji="1" lang="ko-KR" altLang="en-US" sz="9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14" name="직선 연결선 413"/>
          <p:cNvCxnSpPr/>
          <p:nvPr/>
        </p:nvCxnSpPr>
        <p:spPr bwMode="auto">
          <a:xfrm>
            <a:off x="3898954" y="5960974"/>
            <a:ext cx="217232" cy="0"/>
          </a:xfrm>
          <a:prstGeom prst="line">
            <a:avLst/>
          </a:prstGeom>
          <a:noFill/>
          <a:ln w="34925" cap="rnd" cmpd="sng" algn="ctr">
            <a:solidFill>
              <a:sysClr val="window" lastClr="FFFFFF">
                <a:lumMod val="65000"/>
              </a:sysClr>
            </a:solidFill>
            <a:prstDash val="sysDot"/>
          </a:ln>
          <a:effectLst/>
        </p:spPr>
      </p:cxnSp>
      <p:sp>
        <p:nvSpPr>
          <p:cNvPr id="415" name="Text Box 412"/>
          <p:cNvSpPr txBox="1">
            <a:spLocks noChangeArrowheads="1"/>
          </p:cNvSpPr>
          <p:nvPr/>
        </p:nvSpPr>
        <p:spPr bwMode="auto">
          <a:xfrm>
            <a:off x="1951460" y="5753612"/>
            <a:ext cx="219612" cy="9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914400" algn="l"/>
                <a:tab pos="7315200" algn="r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</a:t>
            </a: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6" name="Picture 10" descr="C:\Users\woo\Desktop\시스템아이콘\그림7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3238" y="4693939"/>
            <a:ext cx="168786" cy="168786"/>
          </a:xfrm>
          <a:prstGeom prst="rect">
            <a:avLst/>
          </a:prstGeom>
          <a:noFill/>
        </p:spPr>
      </p:pic>
      <p:pic>
        <p:nvPicPr>
          <p:cNvPr id="417" name="Picture 10" descr="C:\Users\woo\Desktop\시스템아이콘\그림7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20715" y="4693939"/>
            <a:ext cx="168786" cy="168786"/>
          </a:xfrm>
          <a:prstGeom prst="rect">
            <a:avLst/>
          </a:prstGeom>
          <a:noFill/>
        </p:spPr>
      </p:pic>
      <p:sp>
        <p:nvSpPr>
          <p:cNvPr id="418" name="모서리가 둥근 직사각형 417"/>
          <p:cNvSpPr/>
          <p:nvPr/>
        </p:nvSpPr>
        <p:spPr>
          <a:xfrm>
            <a:off x="1760373" y="4748708"/>
            <a:ext cx="840749" cy="231506"/>
          </a:xfrm>
          <a:prstGeom prst="roundRect">
            <a:avLst>
              <a:gd name="adj" fmla="val 0"/>
            </a:avLst>
          </a:prstGeom>
          <a:solidFill>
            <a:srgbClr val="4BACC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Bridge Domain</a:t>
            </a:r>
          </a:p>
        </p:txBody>
      </p:sp>
      <p:sp>
        <p:nvSpPr>
          <p:cNvPr id="419" name="모서리가 둥근 직사각형 418"/>
          <p:cNvSpPr/>
          <p:nvPr/>
        </p:nvSpPr>
        <p:spPr>
          <a:xfrm>
            <a:off x="2852765" y="4748708"/>
            <a:ext cx="840749" cy="231506"/>
          </a:xfrm>
          <a:prstGeom prst="roundRect">
            <a:avLst>
              <a:gd name="adj" fmla="val 0"/>
            </a:avLst>
          </a:prstGeom>
          <a:solidFill>
            <a:srgbClr val="4BACC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Bridge Domain</a:t>
            </a:r>
          </a:p>
        </p:txBody>
      </p:sp>
      <p:sp>
        <p:nvSpPr>
          <p:cNvPr id="420" name="타원 419"/>
          <p:cNvSpPr/>
          <p:nvPr/>
        </p:nvSpPr>
        <p:spPr>
          <a:xfrm>
            <a:off x="2299607" y="5772312"/>
            <a:ext cx="425142" cy="386492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E~G</a:t>
            </a:r>
            <a:endParaRPr kumimoji="1" lang="ko-KR" altLang="en-US" sz="8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1" name="직사각형 420"/>
          <p:cNvSpPr/>
          <p:nvPr/>
        </p:nvSpPr>
        <p:spPr>
          <a:xfrm>
            <a:off x="600660" y="4337190"/>
            <a:ext cx="969229" cy="1971690"/>
          </a:xfrm>
          <a:prstGeom prst="rect">
            <a:avLst/>
          </a:prstGeom>
          <a:noFill/>
          <a:ln w="31750" cap="flat" cmpd="sng" algn="ctr">
            <a:solidFill>
              <a:srgbClr val="9BBB59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2" name="모서리가 둥근 직사각형 421"/>
          <p:cNvSpPr/>
          <p:nvPr/>
        </p:nvSpPr>
        <p:spPr>
          <a:xfrm>
            <a:off x="586571" y="4092326"/>
            <a:ext cx="840749" cy="231506"/>
          </a:xfrm>
          <a:prstGeom prst="roundRect">
            <a:avLst>
              <a:gd name="adj" fmla="val 0"/>
            </a:avLst>
          </a:prstGeom>
          <a:solidFill>
            <a:srgbClr val="9BBB59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Context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3" name="직사각형 422"/>
          <p:cNvSpPr/>
          <p:nvPr/>
        </p:nvSpPr>
        <p:spPr>
          <a:xfrm>
            <a:off x="499310" y="3978185"/>
            <a:ext cx="6651583" cy="2522627"/>
          </a:xfrm>
          <a:prstGeom prst="rect">
            <a:avLst/>
          </a:prstGeom>
          <a:noFill/>
          <a:ln w="31750" cap="flat" cmpd="sng" algn="ctr">
            <a:solidFill>
              <a:srgbClr val="8064A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4" name="모서리가 둥근 직사각형 423"/>
          <p:cNvSpPr/>
          <p:nvPr/>
        </p:nvSpPr>
        <p:spPr>
          <a:xfrm>
            <a:off x="492747" y="3720857"/>
            <a:ext cx="840749" cy="307059"/>
          </a:xfrm>
          <a:prstGeom prst="roundRect">
            <a:avLst>
              <a:gd name="adj" fmla="val 0"/>
            </a:avLst>
          </a:prstGeom>
          <a:solidFill>
            <a:srgbClr val="8064A2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Tenant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5" name="Rectangle 106"/>
          <p:cNvSpPr>
            <a:spLocks noChangeArrowheads="1"/>
          </p:cNvSpPr>
          <p:nvPr/>
        </p:nvSpPr>
        <p:spPr bwMode="gray">
          <a:xfrm>
            <a:off x="780360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DMZ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6" name="직사각형 425"/>
          <p:cNvSpPr/>
          <p:nvPr/>
        </p:nvSpPr>
        <p:spPr>
          <a:xfrm>
            <a:off x="698594" y="4992131"/>
            <a:ext cx="772423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7" name="타원 426"/>
          <p:cNvSpPr/>
          <p:nvPr/>
        </p:nvSpPr>
        <p:spPr>
          <a:xfrm>
            <a:off x="879859" y="5557066"/>
            <a:ext cx="425142" cy="386492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A~C</a:t>
            </a:r>
            <a:endParaRPr kumimoji="1" lang="ko-KR" altLang="en-US" sz="8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28" name="직선 연결선 427"/>
          <p:cNvCxnSpPr>
            <a:stCxn id="416" idx="2"/>
            <a:endCxn id="430" idx="0"/>
          </p:cNvCxnSpPr>
          <p:nvPr/>
        </p:nvCxnSpPr>
        <p:spPr bwMode="auto">
          <a:xfrm flipH="1">
            <a:off x="877630" y="4862725"/>
            <a:ext cx="1" cy="156759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29" name="직선 연결선 428"/>
          <p:cNvCxnSpPr>
            <a:stCxn id="417" idx="2"/>
            <a:endCxn id="438" idx="0"/>
          </p:cNvCxnSpPr>
          <p:nvPr/>
        </p:nvCxnSpPr>
        <p:spPr bwMode="auto">
          <a:xfrm>
            <a:off x="1305108" y="4862725"/>
            <a:ext cx="0" cy="156759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pic>
        <p:nvPicPr>
          <p:cNvPr id="430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814" y="5019484"/>
            <a:ext cx="219632" cy="214655"/>
          </a:xfrm>
          <a:prstGeom prst="rect">
            <a:avLst/>
          </a:prstGeom>
          <a:noFill/>
        </p:spPr>
      </p:pic>
      <p:pic>
        <p:nvPicPr>
          <p:cNvPr id="431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39" y="5456174"/>
            <a:ext cx="163185" cy="24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2" name="직선 연결선 431"/>
          <p:cNvCxnSpPr>
            <a:stCxn id="430" idx="2"/>
            <a:endCxn id="431" idx="0"/>
          </p:cNvCxnSpPr>
          <p:nvPr/>
        </p:nvCxnSpPr>
        <p:spPr bwMode="auto">
          <a:xfrm>
            <a:off x="877630" y="5234140"/>
            <a:ext cx="1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pic>
        <p:nvPicPr>
          <p:cNvPr id="433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16" y="5456174"/>
            <a:ext cx="163185" cy="24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4" name="직선 연결선 433"/>
          <p:cNvCxnSpPr>
            <a:stCxn id="438" idx="2"/>
            <a:endCxn id="433" idx="0"/>
          </p:cNvCxnSpPr>
          <p:nvPr/>
        </p:nvCxnSpPr>
        <p:spPr bwMode="auto">
          <a:xfrm>
            <a:off x="1305108" y="5234139"/>
            <a:ext cx="1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35" name="직선 연결선 434"/>
          <p:cNvCxnSpPr>
            <a:stCxn id="438" idx="2"/>
            <a:endCxn id="431" idx="0"/>
          </p:cNvCxnSpPr>
          <p:nvPr/>
        </p:nvCxnSpPr>
        <p:spPr bwMode="auto">
          <a:xfrm flipH="1">
            <a:off x="877631" y="5234140"/>
            <a:ext cx="427477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36" name="직선 연결선 435"/>
          <p:cNvCxnSpPr>
            <a:stCxn id="430" idx="2"/>
            <a:endCxn id="433" idx="0"/>
          </p:cNvCxnSpPr>
          <p:nvPr/>
        </p:nvCxnSpPr>
        <p:spPr bwMode="auto">
          <a:xfrm>
            <a:off x="877630" y="5234140"/>
            <a:ext cx="427478" cy="222035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437" name="Rectangle 106"/>
          <p:cNvSpPr>
            <a:spLocks noChangeArrowheads="1"/>
          </p:cNvSpPr>
          <p:nvPr/>
        </p:nvSpPr>
        <p:spPr bwMode="gray">
          <a:xfrm>
            <a:off x="875174" y="5514809"/>
            <a:ext cx="426410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38" name="Picture 11" descr="C:\Users\woo\Desktop\시스템아이콘\그림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292" y="5019484"/>
            <a:ext cx="219632" cy="214655"/>
          </a:xfrm>
          <a:prstGeom prst="rect">
            <a:avLst/>
          </a:prstGeom>
          <a:noFill/>
        </p:spPr>
      </p:pic>
      <p:sp>
        <p:nvSpPr>
          <p:cNvPr id="439" name="Rectangle 106"/>
          <p:cNvSpPr>
            <a:spLocks noChangeArrowheads="1"/>
          </p:cNvSpPr>
          <p:nvPr/>
        </p:nvSpPr>
        <p:spPr bwMode="gray">
          <a:xfrm>
            <a:off x="894851" y="5065884"/>
            <a:ext cx="387645" cy="124107"/>
          </a:xfrm>
          <a:prstGeom prst="rect">
            <a:avLst/>
          </a:prstGeom>
          <a:solidFill>
            <a:sysClr val="window" lastClr="FFFFFF"/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  <a:endParaRPr kumimoji="1" lang="ko-KR" altLang="en-US" sz="800" b="0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0" name="직선 연결선 439"/>
          <p:cNvCxnSpPr>
            <a:stCxn id="416" idx="3"/>
            <a:endCxn id="417" idx="1"/>
          </p:cNvCxnSpPr>
          <p:nvPr/>
        </p:nvCxnSpPr>
        <p:spPr bwMode="auto">
          <a:xfrm>
            <a:off x="962024" y="4778332"/>
            <a:ext cx="258692" cy="0"/>
          </a:xfrm>
          <a:prstGeom prst="line">
            <a:avLst/>
          </a:prstGeom>
          <a:noFill/>
          <a:ln w="6350" cap="flat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441" name="타원 440"/>
          <p:cNvSpPr/>
          <p:nvPr/>
        </p:nvSpPr>
        <p:spPr>
          <a:xfrm>
            <a:off x="895079" y="4668814"/>
            <a:ext cx="394703" cy="312602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7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G/W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7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EPG1 </a:t>
            </a:r>
            <a:endParaRPr kumimoji="1" lang="ko-KR" altLang="en-US" sz="7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42" name="그룹 441"/>
          <p:cNvGrpSpPr/>
          <p:nvPr/>
        </p:nvGrpSpPr>
        <p:grpSpPr>
          <a:xfrm>
            <a:off x="340518" y="2101846"/>
            <a:ext cx="6924676" cy="4506123"/>
            <a:chOff x="408546" y="2711181"/>
            <a:chExt cx="6027195" cy="2823853"/>
          </a:xfrm>
        </p:grpSpPr>
        <p:sp>
          <p:nvSpPr>
            <p:cNvPr id="443" name="양쪽 모서리가 둥근 사각형 442"/>
            <p:cNvSpPr/>
            <p:nvPr/>
          </p:nvSpPr>
          <p:spPr bwMode="auto">
            <a:xfrm flipH="1">
              <a:off x="408546" y="2910111"/>
              <a:ext cx="6027193" cy="262492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solidFill>
                <a:srgbClr val="58BB46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굴림" pitchFamily="50" charset="-127"/>
              </a:endParaRPr>
            </a:p>
          </p:txBody>
        </p:sp>
        <p:sp>
          <p:nvSpPr>
            <p:cNvPr id="444" name="양쪽 모서리가 둥근 사각형 443"/>
            <p:cNvSpPr/>
            <p:nvPr/>
          </p:nvSpPr>
          <p:spPr bwMode="auto">
            <a:xfrm flipH="1">
              <a:off x="408547" y="2711181"/>
              <a:ext cx="6027194" cy="239060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66AC4A"/>
              </a:fgClr>
              <a:bgClr>
                <a:srgbClr val="84BF6D"/>
              </a:bgClr>
            </a:pattFill>
            <a:ln w="12700" cap="flat" cmpd="sng" algn="ctr">
              <a:solidFill>
                <a:srgbClr val="6BB24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8265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국토연구원</a:t>
              </a:r>
              <a:endPara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endParaRPr>
            </a:p>
          </p:txBody>
        </p:sp>
      </p:grpSp>
      <p:sp>
        <p:nvSpPr>
          <p:cNvPr id="451" name="Rectangle 106"/>
          <p:cNvSpPr>
            <a:spLocks noChangeArrowheads="1"/>
          </p:cNvSpPr>
          <p:nvPr/>
        </p:nvSpPr>
        <p:spPr bwMode="gray">
          <a:xfrm>
            <a:off x="6086181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무선망</a:t>
            </a:r>
          </a:p>
        </p:txBody>
      </p:sp>
      <p:sp>
        <p:nvSpPr>
          <p:cNvPr id="452" name="직사각형 451"/>
          <p:cNvSpPr/>
          <p:nvPr/>
        </p:nvSpPr>
        <p:spPr>
          <a:xfrm>
            <a:off x="5961590" y="4980215"/>
            <a:ext cx="911545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3" name="모서리가 둥근 직사각형 452"/>
          <p:cNvSpPr/>
          <p:nvPr/>
        </p:nvSpPr>
        <p:spPr>
          <a:xfrm>
            <a:off x="5950250" y="4748708"/>
            <a:ext cx="840749" cy="231506"/>
          </a:xfrm>
          <a:prstGeom prst="roundRect">
            <a:avLst>
              <a:gd name="adj" fmla="val 0"/>
            </a:avLst>
          </a:prstGeom>
          <a:solidFill>
            <a:srgbClr val="4BACC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Bridge Domain</a:t>
            </a:r>
          </a:p>
        </p:txBody>
      </p:sp>
      <p:sp>
        <p:nvSpPr>
          <p:cNvPr id="456" name="타원 455"/>
          <p:cNvSpPr/>
          <p:nvPr/>
        </p:nvSpPr>
        <p:spPr>
          <a:xfrm>
            <a:off x="6040083" y="5768639"/>
            <a:ext cx="468930" cy="376117"/>
          </a:xfrm>
          <a:prstGeom prst="ellipse">
            <a:avLst/>
          </a:prstGeom>
          <a:gradFill>
            <a:gsLst>
              <a:gs pos="0">
                <a:srgbClr val="6496AF">
                  <a:alpha val="62000"/>
                </a:srgbClr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9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6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EU_A~G</a:t>
            </a:r>
            <a:endParaRPr kumimoji="1" lang="ko-KR" altLang="en-US" sz="6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7" name="Rectangle 106"/>
          <p:cNvSpPr>
            <a:spLocks noChangeArrowheads="1"/>
          </p:cNvSpPr>
          <p:nvPr/>
        </p:nvSpPr>
        <p:spPr bwMode="gray">
          <a:xfrm>
            <a:off x="4812506" y="5978976"/>
            <a:ext cx="380057" cy="17449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>
            <a:solidFill>
              <a:sysClr val="window" lastClr="FFFFFF">
                <a:lumMod val="75000"/>
              </a:sysClr>
            </a:solidFill>
          </a:ln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IP</a:t>
            </a: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전화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타원 457"/>
          <p:cNvSpPr/>
          <p:nvPr/>
        </p:nvSpPr>
        <p:spPr>
          <a:xfrm>
            <a:off x="4793434" y="5768639"/>
            <a:ext cx="485334" cy="405442"/>
          </a:xfrm>
          <a:prstGeom prst="ellipse">
            <a:avLst/>
          </a:prstGeom>
          <a:gradFill>
            <a:gsLst>
              <a:gs pos="0">
                <a:srgbClr val="6496AF"/>
              </a:gs>
              <a:gs pos="100000">
                <a:srgbClr val="558AA5"/>
              </a:gs>
            </a:gsLst>
            <a:lin ang="5400000" scaled="0"/>
          </a:gradFill>
          <a:ln w="6350" cap="flat" cmpd="sng" algn="ctr">
            <a:solidFill>
              <a:srgbClr val="558AA5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800" kern="0" dirty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EPG</a:t>
            </a:r>
          </a:p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700" kern="0" dirty="0" smtClean="0">
                <a:solidFill>
                  <a:sysClr val="window" lastClr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IP_A~G</a:t>
            </a:r>
            <a:endParaRPr kumimoji="1" lang="ko-KR" altLang="en-US" sz="700" kern="0" dirty="0">
              <a:solidFill>
                <a:sysClr val="window" lastClr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9" name="직사각형 458"/>
          <p:cNvSpPr/>
          <p:nvPr/>
        </p:nvSpPr>
        <p:spPr>
          <a:xfrm>
            <a:off x="4751201" y="4980215"/>
            <a:ext cx="1010409" cy="1226999"/>
          </a:xfrm>
          <a:prstGeom prst="rect">
            <a:avLst/>
          </a:prstGeom>
          <a:noFill/>
          <a:ln w="31750" cap="flat" cmpd="sng" algn="ctr">
            <a:solidFill>
              <a:srgbClr val="4BACC6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0" name="모서리가 둥근 직사각형 459"/>
          <p:cNvSpPr/>
          <p:nvPr/>
        </p:nvSpPr>
        <p:spPr>
          <a:xfrm>
            <a:off x="4735102" y="4748708"/>
            <a:ext cx="840749" cy="231506"/>
          </a:xfrm>
          <a:prstGeom prst="roundRect">
            <a:avLst>
              <a:gd name="adj" fmla="val 0"/>
            </a:avLst>
          </a:prstGeom>
          <a:solidFill>
            <a:srgbClr val="4BACC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-180912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Bridge Domain</a:t>
            </a:r>
          </a:p>
        </p:txBody>
      </p:sp>
      <p:sp>
        <p:nvSpPr>
          <p:cNvPr id="461" name="Rectangle 101"/>
          <p:cNvSpPr/>
          <p:nvPr/>
        </p:nvSpPr>
        <p:spPr>
          <a:xfrm>
            <a:off x="7373143" y="2546009"/>
            <a:ext cx="4621214" cy="88061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7373142" y="2542989"/>
            <a:ext cx="44633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100" b="1" dirty="0" smtClean="0"/>
              <a:t>연동되는 </a:t>
            </a:r>
            <a:r>
              <a:rPr lang="en-US" altLang="ko-KR" sz="1100" b="1" dirty="0"/>
              <a:t>EPG </a:t>
            </a:r>
            <a:r>
              <a:rPr lang="ko-KR" altLang="en-US" sz="1100" b="1" dirty="0"/>
              <a:t>간 통신을 위하여 </a:t>
            </a:r>
            <a:r>
              <a:rPr lang="en-US" altLang="ko-KR" sz="1100" b="1" dirty="0"/>
              <a:t>Contract </a:t>
            </a:r>
            <a:r>
              <a:rPr lang="ko-KR" altLang="en-US" sz="1100" b="1" dirty="0"/>
              <a:t>정의 </a:t>
            </a:r>
          </a:p>
          <a:p>
            <a:r>
              <a:rPr lang="ko-KR" altLang="en-US" sz="1100" b="1" dirty="0"/>
              <a:t>내부 사용자가 인터넷을 사용할 경우 방화벽을 거치도록 </a:t>
            </a:r>
            <a:r>
              <a:rPr lang="ko-KR" altLang="en-US" sz="1100" b="1" dirty="0" smtClean="0"/>
              <a:t>정의</a:t>
            </a:r>
            <a:endParaRPr lang="ko-KR" altLang="en-US" sz="1100" b="1" dirty="0"/>
          </a:p>
        </p:txBody>
      </p:sp>
      <p:sp>
        <p:nvSpPr>
          <p:cNvPr id="463" name="양쪽 모서리가 둥근 사각형 462"/>
          <p:cNvSpPr/>
          <p:nvPr/>
        </p:nvSpPr>
        <p:spPr bwMode="auto">
          <a:xfrm flipH="1">
            <a:off x="7373142" y="2103174"/>
            <a:ext cx="4621213" cy="410258"/>
          </a:xfrm>
          <a:prstGeom prst="round2SameRect">
            <a:avLst>
              <a:gd name="adj1" fmla="val 0"/>
              <a:gd name="adj2" fmla="val 0"/>
            </a:avLst>
          </a:prstGeom>
          <a:pattFill prst="pct80">
            <a:fgClr>
              <a:srgbClr val="5399CA"/>
            </a:fgClr>
            <a:bgClr>
              <a:schemeClr val="bg1"/>
            </a:bgClr>
          </a:patt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사용자 환경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Tenant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87" name="Rectangle 101"/>
          <p:cNvSpPr/>
          <p:nvPr/>
        </p:nvSpPr>
        <p:spPr>
          <a:xfrm>
            <a:off x="7373141" y="4142491"/>
            <a:ext cx="4621214" cy="88061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88" name="TextBox 487"/>
          <p:cNvSpPr txBox="1"/>
          <p:nvPr/>
        </p:nvSpPr>
        <p:spPr>
          <a:xfrm>
            <a:off x="7373141" y="4290782"/>
            <a:ext cx="44633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100" b="1" dirty="0" err="1" smtClean="0"/>
              <a:t>무선랜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사용자의 관리 및 인증을 위하여 </a:t>
            </a:r>
            <a:r>
              <a:rPr lang="ko-KR" altLang="en-US" sz="1100" b="1" dirty="0" smtClean="0"/>
              <a:t>인터넷 </a:t>
            </a:r>
            <a:r>
              <a:rPr lang="ko-KR" altLang="en-US" sz="1100" b="1" dirty="0"/>
              <a:t>사용시 방화벽을 거치도록 </a:t>
            </a:r>
            <a:r>
              <a:rPr lang="en-US" altLang="ko-KR" sz="1100" b="1" dirty="0"/>
              <a:t>G/W(External EPG) </a:t>
            </a:r>
            <a:r>
              <a:rPr lang="ko-KR" altLang="en-US" sz="1100" b="1" dirty="0"/>
              <a:t>정의 </a:t>
            </a:r>
          </a:p>
        </p:txBody>
      </p:sp>
      <p:sp>
        <p:nvSpPr>
          <p:cNvPr id="489" name="양쪽 모서리가 둥근 사각형 488"/>
          <p:cNvSpPr/>
          <p:nvPr/>
        </p:nvSpPr>
        <p:spPr bwMode="auto">
          <a:xfrm flipH="1">
            <a:off x="7373140" y="3699656"/>
            <a:ext cx="4621213" cy="410258"/>
          </a:xfrm>
          <a:prstGeom prst="round2SameRect">
            <a:avLst>
              <a:gd name="adj1" fmla="val 0"/>
              <a:gd name="adj2" fmla="val 0"/>
            </a:avLst>
          </a:prstGeom>
          <a:pattFill prst="pct80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err="1" smtClean="0">
                <a:solidFill>
                  <a:schemeClr val="bg1"/>
                </a:solidFill>
              </a:rPr>
              <a:t>방문자용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무선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Tenant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0" name="Rectangle 101"/>
          <p:cNvSpPr/>
          <p:nvPr/>
        </p:nvSpPr>
        <p:spPr>
          <a:xfrm>
            <a:off x="7386578" y="5713161"/>
            <a:ext cx="4621214" cy="88061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1" name="TextBox 490"/>
          <p:cNvSpPr txBox="1"/>
          <p:nvPr/>
        </p:nvSpPr>
        <p:spPr>
          <a:xfrm>
            <a:off x="7386578" y="5754292"/>
            <a:ext cx="446337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100" b="1" dirty="0" smtClean="0"/>
              <a:t>각 </a:t>
            </a:r>
            <a:r>
              <a:rPr lang="ko-KR" altLang="en-US" sz="1100" b="1" dirty="0"/>
              <a:t>층간 전화망 사용자</a:t>
            </a:r>
            <a:r>
              <a:rPr lang="en-US" altLang="ko-KR" sz="1100" b="1" dirty="0"/>
              <a:t>(1</a:t>
            </a:r>
            <a:r>
              <a:rPr lang="ko-KR" altLang="en-US" sz="1100" b="1" dirty="0"/>
              <a:t>층</a:t>
            </a:r>
            <a:r>
              <a:rPr lang="en-US" altLang="ko-KR" sz="1100" b="1" dirty="0"/>
              <a:t>~7</a:t>
            </a:r>
            <a:r>
              <a:rPr lang="ko-KR" altLang="en-US" sz="1100" b="1" dirty="0"/>
              <a:t>층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간 </a:t>
            </a:r>
            <a:r>
              <a:rPr lang="ko-KR" altLang="en-US" sz="1100" b="1" dirty="0" err="1"/>
              <a:t>통신여부</a:t>
            </a:r>
            <a:r>
              <a:rPr lang="ko-KR" altLang="en-US" sz="1100" b="1" dirty="0"/>
              <a:t> 정의</a:t>
            </a:r>
          </a:p>
          <a:p>
            <a:r>
              <a:rPr lang="ko-KR" altLang="en-US" sz="1100" b="1" dirty="0" smtClean="0"/>
              <a:t>전화망 </a:t>
            </a:r>
            <a:r>
              <a:rPr lang="ko-KR" altLang="en-US" sz="1100" b="1" dirty="0"/>
              <a:t>사용자의 </a:t>
            </a:r>
            <a:r>
              <a:rPr lang="en-US" altLang="ko-KR" sz="1100" b="1" dirty="0"/>
              <a:t>Call </a:t>
            </a:r>
            <a:r>
              <a:rPr lang="ko-KR" altLang="en-US" sz="1100" b="1" dirty="0"/>
              <a:t>처리를 위한 컨트롤러 객체 추가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인터넷 </a:t>
            </a:r>
            <a:r>
              <a:rPr lang="en-US" altLang="ko-KR" sz="1100" b="1" dirty="0"/>
              <a:t>IP</a:t>
            </a:r>
            <a:r>
              <a:rPr lang="ko-KR" altLang="en-US" sz="1100" b="1" dirty="0"/>
              <a:t>전화 사용시 방화벽을 거치도록 </a:t>
            </a:r>
            <a:r>
              <a:rPr lang="en-US" altLang="ko-KR" sz="1100" b="1" dirty="0"/>
              <a:t>G/W(External EPG) </a:t>
            </a:r>
            <a:r>
              <a:rPr lang="ko-KR" altLang="en-US" sz="1100" b="1" dirty="0"/>
              <a:t>정의 </a:t>
            </a:r>
          </a:p>
        </p:txBody>
      </p:sp>
      <p:sp>
        <p:nvSpPr>
          <p:cNvPr id="492" name="양쪽 모서리가 둥근 사각형 491"/>
          <p:cNvSpPr/>
          <p:nvPr/>
        </p:nvSpPr>
        <p:spPr bwMode="auto">
          <a:xfrm flipH="1">
            <a:off x="7386577" y="5270326"/>
            <a:ext cx="4621213" cy="410258"/>
          </a:xfrm>
          <a:prstGeom prst="round2SameRect">
            <a:avLst>
              <a:gd name="adj1" fmla="val 0"/>
              <a:gd name="adj2" fmla="val 0"/>
            </a:avLst>
          </a:prstGeom>
          <a:pattFill prst="pct80">
            <a:fgClr>
              <a:srgbClr val="0070C0"/>
            </a:fgClr>
            <a:bgClr>
              <a:schemeClr val="bg1"/>
            </a:bgClr>
          </a:patt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en-US" altLang="ko-KR" sz="1600" b="1" dirty="0" smtClean="0">
                <a:solidFill>
                  <a:schemeClr val="bg1"/>
                </a:solidFill>
              </a:rPr>
              <a:t>IP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전화망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Tenant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2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animBg="1"/>
      <p:bldP spid="462" grpId="0"/>
      <p:bldP spid="463" grpId="0" animBg="1"/>
      <p:bldP spid="487" grpId="0" animBg="1"/>
      <p:bldP spid="488" grpId="0"/>
      <p:bldP spid="489" grpId="0" animBg="1"/>
      <p:bldP spid="490" grpId="0" animBg="1"/>
      <p:bldP spid="491" grpId="0"/>
      <p:bldP spid="49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요약</a:t>
            </a:r>
          </a:p>
        </p:txBody>
      </p:sp>
      <p:sp>
        <p:nvSpPr>
          <p:cNvPr id="24" name="양쪽 모서리가 둥근 사각형 23"/>
          <p:cNvSpPr/>
          <p:nvPr/>
        </p:nvSpPr>
        <p:spPr bwMode="auto">
          <a:xfrm flipH="1">
            <a:off x="681997" y="989548"/>
            <a:ext cx="2823201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선택 이유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양쪽 모서리가 둥근 사각형 26"/>
          <p:cNvSpPr/>
          <p:nvPr/>
        </p:nvSpPr>
        <p:spPr bwMode="auto">
          <a:xfrm flipH="1">
            <a:off x="3574472" y="989548"/>
            <a:ext cx="7983305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다양한 레퍼런스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풍부한 기술지원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지속적인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소프트웨어 버전 업그레이드 등을 장점으로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SDN(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시스코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ACI)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선택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양쪽 모서리가 둥근 사각형 28"/>
          <p:cNvSpPr/>
          <p:nvPr/>
        </p:nvSpPr>
        <p:spPr bwMode="auto">
          <a:xfrm flipH="1">
            <a:off x="687570" y="2118372"/>
            <a:ext cx="1009612" cy="4516279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en-US" altLang="ko-KR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SDN</a:t>
            </a:r>
            <a:r>
              <a:rPr kumimoji="1" lang="en-US" altLang="ko-KR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endParaRPr kumimoji="1" lang="en-US" altLang="ko-KR" sz="2400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장점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양쪽 모서리가 둥근 사각형 29"/>
          <p:cNvSpPr/>
          <p:nvPr/>
        </p:nvSpPr>
        <p:spPr bwMode="auto">
          <a:xfrm flipH="1">
            <a:off x="3574472" y="2118372"/>
            <a:ext cx="7988878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중앙 </a:t>
            </a:r>
            <a:r>
              <a:rPr kumimoji="1" lang="ko-KR" altLang="en-US" sz="2400" b="1" kern="0" dirty="0" err="1" smtClean="0">
                <a:solidFill>
                  <a:schemeClr val="tx1"/>
                </a:solidFill>
                <a:latin typeface="+mn-ea"/>
              </a:rPr>
              <a:t>집중형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 솔루션으로 적은 인력으로 효율적인 운영이 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가능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양쪽 모서리가 둥근 사각형 31"/>
          <p:cNvSpPr/>
          <p:nvPr/>
        </p:nvSpPr>
        <p:spPr bwMode="auto">
          <a:xfrm flipH="1">
            <a:off x="1766452" y="3048803"/>
            <a:ext cx="1738745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보안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3" name="양쪽 모서리가 둥근 사각형 32"/>
          <p:cNvSpPr/>
          <p:nvPr/>
        </p:nvSpPr>
        <p:spPr bwMode="auto">
          <a:xfrm flipH="1">
            <a:off x="3574472" y="3040919"/>
            <a:ext cx="7983306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정책 기반의 네트워크이기때문에 효율적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보안에 철저한 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네트워크로 정책 설계 가능 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양쪽 모서리가 둥근 사각형 34"/>
          <p:cNvSpPr/>
          <p:nvPr/>
        </p:nvSpPr>
        <p:spPr bwMode="auto">
          <a:xfrm flipH="1">
            <a:off x="1766451" y="3979234"/>
            <a:ext cx="1738745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en-US" altLang="ko-KR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Mobility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양쪽 모서리가 둥근 사각형 35"/>
          <p:cNvSpPr/>
          <p:nvPr/>
        </p:nvSpPr>
        <p:spPr bwMode="auto">
          <a:xfrm flipH="1">
            <a:off x="3574472" y="3979234"/>
            <a:ext cx="7983306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고정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IP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환경에서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IT Mobility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를 실행하여 연구원 내에 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어느 위치에서도 네트워크를 원활하게 사용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양쪽 모서리가 둥근 사각형 39"/>
          <p:cNvSpPr/>
          <p:nvPr/>
        </p:nvSpPr>
        <p:spPr bwMode="auto">
          <a:xfrm flipH="1">
            <a:off x="1766449" y="4904322"/>
            <a:ext cx="1738746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구축비용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1" name="양쪽 모서리가 둥근 사각형 40"/>
          <p:cNvSpPr/>
          <p:nvPr/>
        </p:nvSpPr>
        <p:spPr bwMode="auto">
          <a:xfrm flipH="1">
            <a:off x="3574472" y="4904322"/>
            <a:ext cx="7983306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초기 </a:t>
            </a:r>
            <a:r>
              <a:rPr kumimoji="1" lang="ko-KR" altLang="en-US" sz="2400" b="1" kern="0" dirty="0" err="1">
                <a:solidFill>
                  <a:schemeClr val="tx1"/>
                </a:solidFill>
                <a:latin typeface="+mn-ea"/>
              </a:rPr>
              <a:t>레</a:t>
            </a:r>
            <a:r>
              <a:rPr kumimoji="1" lang="ko-KR" altLang="en-US" sz="2400" b="1" kern="0" dirty="0" err="1" smtClean="0">
                <a:solidFill>
                  <a:schemeClr val="tx1"/>
                </a:solidFill>
                <a:latin typeface="+mn-ea"/>
              </a:rPr>
              <a:t>거시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 네트워크로 설계하고 비용을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책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정하였으나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SDN(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ACI)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로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구축하여 </a:t>
            </a: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2/3 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비용으로 네트워크를 구축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양쪽 모서리가 둥근 사각형 41"/>
          <p:cNvSpPr/>
          <p:nvPr/>
        </p:nvSpPr>
        <p:spPr bwMode="auto">
          <a:xfrm flipH="1">
            <a:off x="1766449" y="5795556"/>
            <a:ext cx="1738746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운영비용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3" name="양쪽 모서리가 둥근 사각형 42"/>
          <p:cNvSpPr/>
          <p:nvPr/>
        </p:nvSpPr>
        <p:spPr bwMode="auto">
          <a:xfrm flipH="1">
            <a:off x="3574472" y="5795557"/>
            <a:ext cx="7983306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기존 </a:t>
            </a:r>
            <a:r>
              <a:rPr kumimoji="1" lang="ko-KR" altLang="en-US" sz="2400" b="1" kern="0" dirty="0" err="1" smtClean="0">
                <a:solidFill>
                  <a:schemeClr val="tx1"/>
                </a:solidFill>
                <a:latin typeface="+mn-ea"/>
              </a:rPr>
              <a:t>레거시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 네트워크에 비해 저렴한 비용으로 운영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향후에 적은 비용으로 업그레이드가 가능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양쪽 모서리가 둥근 사각형 43"/>
          <p:cNvSpPr/>
          <p:nvPr/>
        </p:nvSpPr>
        <p:spPr bwMode="auto">
          <a:xfrm flipH="1">
            <a:off x="1766454" y="2102604"/>
            <a:ext cx="1738745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운영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893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앞으로의 국토연구원은</a:t>
            </a:r>
            <a:r>
              <a:rPr lang="en-US" altLang="ko-KR" dirty="0" smtClean="0"/>
              <a:t>…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sp>
        <p:nvSpPr>
          <p:cNvPr id="4" name="양쪽 모서리가 둥근 사각형 3"/>
          <p:cNvSpPr/>
          <p:nvPr/>
        </p:nvSpPr>
        <p:spPr bwMode="auto">
          <a:xfrm flipH="1">
            <a:off x="687570" y="1592216"/>
            <a:ext cx="2295118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향후 계획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양쪽 모서리가 둥근 사각형 4"/>
          <p:cNvSpPr/>
          <p:nvPr/>
        </p:nvSpPr>
        <p:spPr bwMode="auto">
          <a:xfrm flipH="1">
            <a:off x="3051542" y="1592216"/>
            <a:ext cx="8511808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국토연구원은 모든 네트워크와 인프라를 가상화 할 계획</a:t>
            </a:r>
            <a:endParaRPr kumimoji="1" lang="en-US" altLang="ko-KR" sz="2400" b="1" kern="0" dirty="0" smtClean="0">
              <a:solidFill>
                <a:schemeClr val="tx1"/>
              </a:solidFill>
              <a:latin typeface="+mn-ea"/>
            </a:endParaRPr>
          </a:p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en-US" altLang="ko-KR" sz="2400" b="1" kern="0" dirty="0" smtClean="0">
                <a:solidFill>
                  <a:schemeClr val="tx1"/>
                </a:solidFill>
                <a:latin typeface="+mn-ea"/>
              </a:rPr>
              <a:t>SDN(ACI)</a:t>
            </a: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은 가상화 환경에 가장 적합한 솔루션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양쪽 모서리가 둥근 사각형 6"/>
          <p:cNvSpPr/>
          <p:nvPr/>
        </p:nvSpPr>
        <p:spPr bwMode="auto">
          <a:xfrm flipH="1">
            <a:off x="693142" y="2644839"/>
            <a:ext cx="2295118" cy="839095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  <a:buFont typeface="Wingdings" panose="05000000000000000000" pitchFamily="2" charset="2"/>
              <a:buChar char="ü"/>
            </a:pPr>
            <a:r>
              <a:rPr kumimoji="1" lang="ko-KR" altLang="en-US" sz="2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향후 계획</a:t>
            </a:r>
            <a:endParaRPr kumimoji="1" lang="ko-KR" altLang="en-US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양쪽 모서리가 둥근 사각형 7"/>
          <p:cNvSpPr/>
          <p:nvPr/>
        </p:nvSpPr>
        <p:spPr bwMode="auto">
          <a:xfrm flipH="1">
            <a:off x="3057114" y="2644839"/>
            <a:ext cx="8511808" cy="8390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82650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30000"/>
            </a:pPr>
            <a:r>
              <a:rPr kumimoji="1" lang="ko-KR" altLang="en-US" sz="2400" b="1" kern="0" dirty="0" smtClean="0">
                <a:solidFill>
                  <a:schemeClr val="tx1"/>
                </a:solidFill>
                <a:latin typeface="+mn-ea"/>
              </a:rPr>
              <a:t>향후 가상화를 통한 네트워크 오버레이도 구축 예정 </a:t>
            </a:r>
            <a:endParaRPr kumimoji="1" lang="ko-KR" altLang="en-US" sz="2400" b="1" kern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550128"/>
            <a:ext cx="5978237" cy="22547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310" y="4550128"/>
            <a:ext cx="2376054" cy="10277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63" y="5594717"/>
            <a:ext cx="5791200" cy="12101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655" y="4542094"/>
            <a:ext cx="2189020" cy="103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SDN</a:t>
            </a:r>
            <a:r>
              <a:rPr lang="ko-KR" altLang="en-US" dirty="0" smtClean="0"/>
              <a:t>의 실제 운영</a:t>
            </a:r>
            <a:endParaRPr lang="ko-KR" altLang="en-US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0" y="1219200"/>
            <a:ext cx="10986750" cy="50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SDN</a:t>
            </a:r>
            <a:r>
              <a:rPr lang="ko-KR" altLang="en-US" dirty="0" smtClean="0"/>
              <a:t>의 실제 운영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3" y="1188720"/>
            <a:ext cx="1138573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SDN</a:t>
            </a:r>
            <a:r>
              <a:rPr lang="ko-KR" altLang="en-US" dirty="0" smtClean="0"/>
              <a:t>의 실제 운영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1110986"/>
            <a:ext cx="11733196" cy="54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4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SDN</a:t>
            </a:r>
            <a:r>
              <a:rPr lang="ko-KR" altLang="en-US" dirty="0" smtClean="0"/>
              <a:t>의 실제 운영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2" y="1159327"/>
            <a:ext cx="11483196" cy="53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SDN</a:t>
            </a:r>
            <a:r>
              <a:rPr lang="ko-KR" altLang="en-US" dirty="0" smtClean="0"/>
              <a:t>의 실제 운영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75" y="1143000"/>
            <a:ext cx="10949982" cy="53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앞으로의 </a:t>
            </a:r>
            <a:r>
              <a:rPr lang="en-US" altLang="ko-KR" dirty="0" smtClean="0"/>
              <a:t>SDN</a:t>
            </a:r>
            <a:r>
              <a:rPr lang="ko-KR" altLang="en-US" dirty="0" smtClean="0"/>
              <a:t>은</a:t>
            </a:r>
            <a:r>
              <a:rPr lang="en-US" altLang="ko-KR" dirty="0" smtClean="0"/>
              <a:t>…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pic>
        <p:nvPicPr>
          <p:cNvPr id="1026" name="Picture 2" descr="geoffrey moor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0" y="1645489"/>
            <a:ext cx="68770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7979434" y="1487462"/>
            <a:ext cx="2406770" cy="1466490"/>
            <a:chOff x="7988060" y="1742536"/>
            <a:chExt cx="2406770" cy="146649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988060" y="1742536"/>
              <a:ext cx="2406770" cy="14664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07237" y="2027208"/>
              <a:ext cx="135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Innovators</a:t>
              </a:r>
              <a:endParaRPr lang="ko-KR" alt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04366" y="2412520"/>
              <a:ext cx="180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Early Adopters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993563" y="4744521"/>
            <a:ext cx="2406770" cy="1552755"/>
            <a:chOff x="7979434" y="3226279"/>
            <a:chExt cx="2406770" cy="155275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979434" y="3226279"/>
              <a:ext cx="2406770" cy="15527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01492" y="3367174"/>
              <a:ext cx="171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Early Majority</a:t>
              </a:r>
              <a:endParaRPr lang="ko-KR" alt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98618" y="3700726"/>
              <a:ext cx="1646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Late Majority</a:t>
              </a:r>
              <a:endParaRPr lang="ko-KR" alt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04371" y="4034280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Laggards</a:t>
              </a:r>
              <a:endParaRPr lang="ko-KR" altLang="en-US" b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660924" y="3631725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</a:rPr>
              <a:t>SDN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9135921" y="4278056"/>
            <a:ext cx="275498" cy="345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rot="10800000">
            <a:off x="9102821" y="3256149"/>
            <a:ext cx="275498" cy="345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386204" y="361446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chasm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1749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latin typeface="Century Gothic" panose="020B0502020202020204" pitchFamily="34" charset="0"/>
              </a:rPr>
              <a:t>Changing </a:t>
            </a:r>
            <a:br>
              <a:rPr lang="en-US" altLang="ko-KR" dirty="0" smtClean="0">
                <a:ln>
                  <a:solidFill>
                    <a:schemeClr val="bg1"/>
                  </a:solidFill>
                </a:ln>
                <a:latin typeface="Century Gothic" panose="020B0502020202020204" pitchFamily="34" charset="0"/>
              </a:rPr>
            </a:br>
            <a:r>
              <a:rPr lang="en-US" altLang="ko-KR" dirty="0" smtClean="0">
                <a:ln>
                  <a:solidFill>
                    <a:schemeClr val="bg1"/>
                  </a:solidFill>
                </a:ln>
                <a:latin typeface="Century Gothic" panose="020B0502020202020204" pitchFamily="34" charset="0"/>
              </a:rPr>
              <a:t>IT Landscape</a:t>
            </a:r>
            <a:endParaRPr lang="ko-KR" altLang="en-US" dirty="0">
              <a:ln>
                <a:solidFill>
                  <a:schemeClr val="bg1"/>
                </a:solidFill>
              </a:ln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9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9387" y="5885234"/>
            <a:ext cx="50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국토연구원 </a:t>
            </a:r>
            <a:r>
              <a:rPr lang="ko-KR" altLang="en-US" dirty="0" err="1" smtClean="0"/>
              <a:t>지식정보팀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송정현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책임전문원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jhsong@krihs.re.kr</a:t>
            </a:r>
            <a:r>
              <a:rPr lang="en-US" altLang="ko-KR" dirty="0" smtClean="0"/>
              <a:t>  044-960-0585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Why SDN?</a:t>
            </a:r>
            <a:endParaRPr lang="ko-KR" altLang="en-US" sz="3200" dirty="0"/>
          </a:p>
        </p:txBody>
      </p:sp>
      <p:sp>
        <p:nvSpPr>
          <p:cNvPr id="69" name="직사각형 371"/>
          <p:cNvSpPr/>
          <p:nvPr/>
        </p:nvSpPr>
        <p:spPr>
          <a:xfrm>
            <a:off x="738480" y="1144608"/>
            <a:ext cx="10824870" cy="798765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" h="38100" prst="artDeco"/>
            </a:sp3d>
          </a:bodyPr>
          <a:lstStyle/>
          <a:p>
            <a:pPr marL="0" marR="0" lvl="1" indent="0" algn="just" defTabSz="1330325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신청사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이전에 따른 </a:t>
            </a:r>
            <a:r>
              <a:rPr lang="ko-KR" altLang="en-US" sz="2400" kern="0" noProof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시스템 전면 재 구축</a:t>
            </a:r>
            <a:r>
              <a:rPr lang="ko-KR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기회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AutoShape 53"/>
          <p:cNvSpPr>
            <a:spLocks noChangeArrowheads="1"/>
          </p:cNvSpPr>
          <p:nvPr/>
        </p:nvSpPr>
        <p:spPr bwMode="auto">
          <a:xfrm rot="10800000" flipV="1">
            <a:off x="893616" y="3922251"/>
            <a:ext cx="8603467" cy="503211"/>
          </a:xfrm>
          <a:custGeom>
            <a:avLst/>
            <a:gdLst>
              <a:gd name="T0" fmla="*/ 5797759 w 21600"/>
              <a:gd name="T1" fmla="*/ 90487 h 21600"/>
              <a:gd name="T2" fmla="*/ 3060700 w 21600"/>
              <a:gd name="T3" fmla="*/ 180975 h 21600"/>
              <a:gd name="T4" fmla="*/ 323641 w 21600"/>
              <a:gd name="T5" fmla="*/ 90487 h 21600"/>
              <a:gd name="T6" fmla="*/ 30607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42 w 21600"/>
              <a:gd name="T13" fmla="*/ 2942 h 21600"/>
              <a:gd name="T14" fmla="*/ 18658 w 21600"/>
              <a:gd name="T15" fmla="*/ 186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284" y="21600"/>
                </a:lnTo>
                <a:lnTo>
                  <a:pt x="1931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lIns="0" tIns="0" rIns="0" bIns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1pPr>
            <a:lvl2pPr marL="419808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2pPr>
            <a:lvl3pPr marL="839617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3pPr>
            <a:lvl4pPr marL="1259423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4pPr>
            <a:lvl5pPr marL="1679232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5pPr>
            <a:lvl6pPr marL="2099040" algn="l" defTabSz="839617" rtl="0" eaLnBrk="1" latinLnBrk="1" hangingPunct="1"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6pPr>
            <a:lvl7pPr marL="2518849" algn="l" defTabSz="839617" rtl="0" eaLnBrk="1" latinLnBrk="1" hangingPunct="1"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7pPr>
            <a:lvl8pPr marL="2938656" algn="l" defTabSz="839617" rtl="0" eaLnBrk="1" latinLnBrk="1" hangingPunct="1"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8pPr>
            <a:lvl9pPr marL="3358464" algn="l" defTabSz="839617" rtl="0" eaLnBrk="1" latinLnBrk="1" hangingPunct="1">
              <a:defRPr kumimoji="1" sz="1100" kern="1200">
                <a:solidFill>
                  <a:schemeClr val="tx1"/>
                </a:solidFill>
                <a:latin typeface="산돌고딕 L" pitchFamily="18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3" name="그룹 152"/>
          <p:cNvGrpSpPr>
            <a:grpSpLocks/>
          </p:cNvGrpSpPr>
          <p:nvPr/>
        </p:nvGrpSpPr>
        <p:grpSpPr bwMode="auto">
          <a:xfrm flipH="1">
            <a:off x="893613" y="1708531"/>
            <a:ext cx="8603469" cy="2405918"/>
            <a:chOff x="3784867" y="4410276"/>
            <a:chExt cx="4629440" cy="1295709"/>
          </a:xfrm>
        </p:grpSpPr>
        <p:sp>
          <p:nvSpPr>
            <p:cNvPr id="163" name="양쪽 모서리가 둥근 사각형 162"/>
            <p:cNvSpPr/>
            <p:nvPr/>
          </p:nvSpPr>
          <p:spPr>
            <a:xfrm>
              <a:off x="3784868" y="4640257"/>
              <a:ext cx="4629439" cy="106572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>
              <a:outerShdw dist="12700" dir="5400000" algn="t" rotWithShape="0">
                <a:srgbClr val="A9C5D3">
                  <a:alpha val="80000"/>
                </a:srgbClr>
              </a:outerShdw>
            </a:effectLst>
          </p:spPr>
          <p:txBody>
            <a:bodyPr lIns="89982" tIns="71985" rIns="89982" bIns="0"/>
            <a:lstStyle/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캠퍼스 망 네트워크 시스템을 중앙 집중화된 단일 관리시스템으로 구축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향후 </a:t>
              </a: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년을 내다볼 수 있는 차세대 네트워크 기술의 도입</a:t>
              </a:r>
              <a:endPara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소프트웨어 업그레이드를 통한 지속적인 보안 위협에 대응</a:t>
              </a:r>
              <a:endPara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GUI 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인터페이스를 통해 손쉬운 네트워크 관리</a:t>
              </a:r>
              <a:endPara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95217" marR="0" lvl="1" indent="-95217" algn="l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고정</a:t>
              </a: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IP 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환경에서의 </a:t>
              </a: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IP </a:t>
              </a:r>
              <a:r>
                <a:rPr kumimoji="0" lang="ko-KR" alt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모빌리티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구현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양쪽 모서리가 둥근 사각형 168"/>
            <p:cNvSpPr/>
            <p:nvPr/>
          </p:nvSpPr>
          <p:spPr>
            <a:xfrm>
              <a:off x="3784867" y="4410276"/>
              <a:ext cx="4629439" cy="229983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66AC4A"/>
              </a:fgClr>
              <a:bgClr>
                <a:srgbClr val="84BF6D"/>
              </a:bgClr>
            </a:pattFill>
            <a:ln w="12700">
              <a:solidFill>
                <a:srgbClr val="6BB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82650" rtl="0" eaLnBrk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배 경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69458" y="4414773"/>
            <a:ext cx="7013000" cy="2597684"/>
            <a:chOff x="4169458" y="4216375"/>
            <a:chExt cx="7013000" cy="2597684"/>
          </a:xfrm>
        </p:grpSpPr>
        <p:grpSp>
          <p:nvGrpSpPr>
            <p:cNvPr id="4" name="그룹 3"/>
            <p:cNvGrpSpPr/>
            <p:nvPr/>
          </p:nvGrpSpPr>
          <p:grpSpPr>
            <a:xfrm>
              <a:off x="4169458" y="4216375"/>
              <a:ext cx="7013000" cy="2116800"/>
              <a:chOff x="6306269" y="1708528"/>
              <a:chExt cx="5179140" cy="2137904"/>
            </a:xfrm>
          </p:grpSpPr>
          <p:sp>
            <p:nvSpPr>
              <p:cNvPr id="157" name="양쪽 모서리가 둥근 사각형 156"/>
              <p:cNvSpPr/>
              <p:nvPr/>
            </p:nvSpPr>
            <p:spPr bwMode="auto">
              <a:xfrm flipH="1">
                <a:off x="6306269" y="2118789"/>
                <a:ext cx="5179140" cy="1727643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>
                <a:outerShdw dist="12700" dir="5400000" algn="t" rotWithShape="0">
                  <a:srgbClr val="A9C5D3">
                    <a:alpha val="80000"/>
                  </a:srgbClr>
                </a:outerShdw>
              </a:effectLst>
            </p:spPr>
            <p:txBody>
              <a:bodyPr lIns="89982" tIns="71985" rIns="89982" bIns="0"/>
              <a:lstStyle/>
              <a:p>
                <a:pPr marL="95217" marR="0" lvl="1" indent="-95217" algn="l" defTabSz="914400" rtl="0" eaLnBrk="0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240"/>
                  </a:spcAft>
                  <a:buClrTx/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인프라 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통합관리 및 정책기반 자동화를 위한 </a:t>
                </a: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SDN 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기반의 네트워크 구축</a:t>
                </a:r>
                <a:endPara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95217" marR="0" lvl="1" indent="-95217" algn="l" defTabSz="914400" rtl="0" eaLnBrk="0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240"/>
                  </a:spcAft>
                  <a:buClrTx/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ACL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탈피하는 </a:t>
                </a: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SDN 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정책 설계를 통한 보안이 강화된 네트워크 구축 </a:t>
                </a:r>
                <a:endPara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95217" marR="0" lvl="1" indent="-95217" algn="l" defTabSz="914400" rtl="0" eaLnBrk="0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240"/>
                  </a:spcAft>
                  <a:buClrTx/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IP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전화망</a:t>
                </a:r>
                <a:r>
                  <a:rPr kumimoji="0" lang="en-US" altLang="ko-KR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무선랜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등 </a:t>
                </a:r>
                <a:r>
                  <a:rPr kumimoji="0" lang="ko-KR" altLang="en-US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레거시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네트워크 통합 관리 시스템</a:t>
                </a: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구축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양쪽 모서리가 둥근 사각형 158"/>
              <p:cNvSpPr/>
              <p:nvPr/>
            </p:nvSpPr>
            <p:spPr bwMode="auto">
              <a:xfrm flipH="1">
                <a:off x="6306269" y="1708528"/>
                <a:ext cx="5179140" cy="410258"/>
              </a:xfrm>
              <a:prstGeom prst="round2SameRect">
                <a:avLst>
                  <a:gd name="adj1" fmla="val 0"/>
                  <a:gd name="adj2" fmla="val 0"/>
                </a:avLst>
              </a:prstGeom>
              <a:pattFill prst="pct30">
                <a:fgClr>
                  <a:srgbClr val="66AC4A"/>
                </a:fgClr>
                <a:bgClr>
                  <a:srgbClr val="84BF6D"/>
                </a:bgClr>
              </a:pattFill>
              <a:ln w="12700">
                <a:solidFill>
                  <a:srgbClr val="6BB2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82650" rtl="0" eaLnBrk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목 표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AutoShape 53"/>
            <p:cNvSpPr>
              <a:spLocks noChangeArrowheads="1"/>
            </p:cNvSpPr>
            <p:nvPr/>
          </p:nvSpPr>
          <p:spPr bwMode="auto">
            <a:xfrm rot="10800000" flipV="1">
              <a:off x="4169458" y="6310848"/>
              <a:ext cx="6990028" cy="503211"/>
            </a:xfrm>
            <a:custGeom>
              <a:avLst/>
              <a:gdLst>
                <a:gd name="T0" fmla="*/ 5797759 w 21600"/>
                <a:gd name="T1" fmla="*/ 90487 h 21600"/>
                <a:gd name="T2" fmla="*/ 3060700 w 21600"/>
                <a:gd name="T3" fmla="*/ 180975 h 21600"/>
                <a:gd name="T4" fmla="*/ 323641 w 21600"/>
                <a:gd name="T5" fmla="*/ 90487 h 21600"/>
                <a:gd name="T6" fmla="*/ 30607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42 w 21600"/>
                <a:gd name="T13" fmla="*/ 2942 h 21600"/>
                <a:gd name="T14" fmla="*/ 18658 w 21600"/>
                <a:gd name="T15" fmla="*/ 1865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84" y="21600"/>
                  </a:lnTo>
                  <a:lnTo>
                    <a:pt x="1931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0" tIns="0" rIns="0" bIns="0" anchor="ctr">
              <a:no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1pPr>
              <a:lvl2pPr marL="419808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2pPr>
              <a:lvl3pPr marL="839617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3pPr>
              <a:lvl4pPr marL="1259423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4pPr>
              <a:lvl5pPr marL="1679232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5pPr>
              <a:lvl6pPr marL="2099040" algn="l" defTabSz="839617" rtl="0" eaLnBrk="1" latinLnBrk="1" hangingPunct="1"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6pPr>
              <a:lvl7pPr marL="2518849" algn="l" defTabSz="839617" rtl="0" eaLnBrk="1" latinLnBrk="1" hangingPunct="1"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7pPr>
              <a:lvl8pPr marL="2938656" algn="l" defTabSz="839617" rtl="0" eaLnBrk="1" latinLnBrk="1" hangingPunct="1"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8pPr>
              <a:lvl9pPr marL="3358464" algn="l" defTabSz="839617" rtl="0" eaLnBrk="1" latinLnBrk="1" hangingPunct="1">
                <a:defRPr kumimoji="1" sz="1100" kern="1200">
                  <a:solidFill>
                    <a:schemeClr val="tx1"/>
                  </a:solidFill>
                  <a:latin typeface="산돌고딕 L" pitchFamily="18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5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/>
          <p:cNvSpPr/>
          <p:nvPr/>
        </p:nvSpPr>
        <p:spPr>
          <a:xfrm>
            <a:off x="348218" y="1651609"/>
            <a:ext cx="6300784" cy="465711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348219" y="1234849"/>
            <a:ext cx="6300784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기존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Tiered </a:t>
            </a:r>
            <a:r>
              <a:rPr lang="ko-KR" altLang="en-US" sz="1600" b="1" dirty="0">
                <a:solidFill>
                  <a:schemeClr val="tx1"/>
                </a:solidFill>
              </a:rPr>
              <a:t>디자인 개념도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Why SDN?</a:t>
            </a:r>
            <a:endParaRPr lang="ko-KR" altLang="en-US" sz="3200" dirty="0"/>
          </a:p>
        </p:txBody>
      </p:sp>
      <p:sp>
        <p:nvSpPr>
          <p:cNvPr id="107" name="Rectangle 106"/>
          <p:cNvSpPr/>
          <p:nvPr/>
        </p:nvSpPr>
        <p:spPr>
          <a:xfrm>
            <a:off x="6852128" y="2414735"/>
            <a:ext cx="5019675" cy="86350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852129" y="1997975"/>
            <a:ext cx="5019675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구조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852128" y="2411715"/>
            <a:ext cx="5019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/>
              <a:t>디자인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계층적 디자인의 병목 구조 개선 요구</a:t>
            </a:r>
            <a:endParaRPr lang="en-US" altLang="ko-KR" sz="1600" b="1" dirty="0"/>
          </a:p>
          <a:p>
            <a:r>
              <a:rPr lang="en-US" altLang="ko-KR" sz="1600" b="1" dirty="0"/>
              <a:t>L2/L3 </a:t>
            </a:r>
            <a:r>
              <a:rPr lang="ko-KR" altLang="en-US" sz="1600" b="1" dirty="0"/>
              <a:t>디자인</a:t>
            </a:r>
            <a:r>
              <a:rPr lang="en-US" altLang="ko-KR" sz="1600" b="1" dirty="0"/>
              <a:t>: Active-Standby</a:t>
            </a:r>
            <a:r>
              <a:rPr lang="ko-KR" altLang="en-US" sz="1600" b="1" dirty="0"/>
              <a:t>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이중화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구조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852128" y="4012462"/>
            <a:ext cx="5019675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852129" y="3595702"/>
            <a:ext cx="5019675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성능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852128" y="4009442"/>
            <a:ext cx="501967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 b="1"/>
            </a:lvl1pPr>
          </a:lstStyle>
          <a:p>
            <a:r>
              <a:rPr lang="en-US" altLang="ko-KR" sz="1600" dirty="0"/>
              <a:t>100M/1GE -&gt; 1/10GE </a:t>
            </a:r>
            <a:r>
              <a:rPr lang="ko-KR" altLang="en-US" sz="1600" dirty="0"/>
              <a:t>호스트 증가로 인한 대역폭 개선 요구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852128" y="5497358"/>
            <a:ext cx="5019675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52129" y="5080598"/>
            <a:ext cx="5019675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보안 </a:t>
            </a:r>
            <a:r>
              <a:rPr lang="en-US" altLang="ko-KR" sz="1600" b="1" dirty="0">
                <a:solidFill>
                  <a:schemeClr val="tx1"/>
                </a:solidFill>
              </a:rPr>
              <a:t>/ </a:t>
            </a:r>
            <a:r>
              <a:rPr lang="ko-KR" altLang="en-US" sz="1600" b="1" dirty="0">
                <a:solidFill>
                  <a:schemeClr val="tx1"/>
                </a:solidFill>
              </a:rPr>
              <a:t>운영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852128" y="5494338"/>
            <a:ext cx="5019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 smtClean="0"/>
              <a:t>네트워크 </a:t>
            </a:r>
            <a:r>
              <a:rPr lang="ko-KR" altLang="en-US" sz="1600" b="1" dirty="0"/>
              <a:t>보안 정책 적용 요구 증가</a:t>
            </a:r>
            <a:endParaRPr lang="en-US" altLang="ko-KR" sz="1600" b="1" dirty="0"/>
          </a:p>
          <a:p>
            <a:r>
              <a:rPr lang="ko-KR" altLang="en-US" sz="1600" b="1" dirty="0"/>
              <a:t>네트워크 가시성 개선 요구</a:t>
            </a:r>
          </a:p>
        </p:txBody>
      </p:sp>
      <p:sp>
        <p:nvSpPr>
          <p:cNvPr id="126" name="Cloud 125"/>
          <p:cNvSpPr/>
          <p:nvPr/>
        </p:nvSpPr>
        <p:spPr>
          <a:xfrm>
            <a:off x="3119980" y="1770988"/>
            <a:ext cx="1048122" cy="467082"/>
          </a:xfrm>
          <a:prstGeom prst="clou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외부망</a:t>
            </a:r>
          </a:p>
        </p:txBody>
      </p:sp>
      <p:pic>
        <p:nvPicPr>
          <p:cNvPr id="127" name="Picture 18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722" y="3696405"/>
            <a:ext cx="338109" cy="4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51" y="4633103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9" name="Straight Connector 128"/>
          <p:cNvCxnSpPr>
            <a:stCxn id="128" idx="2"/>
            <a:endCxn id="135" idx="0"/>
          </p:cNvCxnSpPr>
          <p:nvPr/>
        </p:nvCxnSpPr>
        <p:spPr>
          <a:xfrm flipH="1">
            <a:off x="1142250" y="4966740"/>
            <a:ext cx="263257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7" idx="2"/>
            <a:endCxn id="128" idx="0"/>
          </p:cNvCxnSpPr>
          <p:nvPr/>
        </p:nvCxnSpPr>
        <p:spPr>
          <a:xfrm flipH="1">
            <a:off x="1405506" y="4187372"/>
            <a:ext cx="1922271" cy="445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32" idx="2"/>
            <a:endCxn id="127" idx="0"/>
          </p:cNvCxnSpPr>
          <p:nvPr/>
        </p:nvCxnSpPr>
        <p:spPr>
          <a:xfrm flipH="1">
            <a:off x="3327777" y="2927414"/>
            <a:ext cx="11711" cy="768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8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33" y="2436447"/>
            <a:ext cx="338109" cy="4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4" name="Straight Connector 133"/>
          <p:cNvCxnSpPr>
            <a:stCxn id="128" idx="2"/>
            <a:endCxn id="138" idx="0"/>
          </p:cNvCxnSpPr>
          <p:nvPr/>
        </p:nvCxnSpPr>
        <p:spPr>
          <a:xfrm>
            <a:off x="1405506" y="4966740"/>
            <a:ext cx="365412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8" y="5495358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Straight Connector 136"/>
          <p:cNvCxnSpPr/>
          <p:nvPr/>
        </p:nvCxnSpPr>
        <p:spPr>
          <a:xfrm>
            <a:off x="1409212" y="5570171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06" y="5496352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25" y="3696405"/>
            <a:ext cx="338109" cy="4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39" y="4633103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1" name="Straight Connector 140"/>
          <p:cNvCxnSpPr>
            <a:stCxn id="139" idx="2"/>
            <a:endCxn id="140" idx="0"/>
          </p:cNvCxnSpPr>
          <p:nvPr/>
        </p:nvCxnSpPr>
        <p:spPr>
          <a:xfrm flipH="1">
            <a:off x="1831594" y="4187372"/>
            <a:ext cx="2081586" cy="445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43" idx="2"/>
            <a:endCxn id="139" idx="0"/>
          </p:cNvCxnSpPr>
          <p:nvPr/>
        </p:nvCxnSpPr>
        <p:spPr>
          <a:xfrm flipH="1">
            <a:off x="3913180" y="2927414"/>
            <a:ext cx="11711" cy="768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8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836" y="2436447"/>
            <a:ext cx="338109" cy="4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4" name="Straight Connector 143"/>
          <p:cNvCxnSpPr>
            <a:stCxn id="140" idx="2"/>
            <a:endCxn id="135" idx="0"/>
          </p:cNvCxnSpPr>
          <p:nvPr/>
        </p:nvCxnSpPr>
        <p:spPr>
          <a:xfrm flipH="1">
            <a:off x="1142250" y="4966740"/>
            <a:ext cx="689344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0" idx="2"/>
            <a:endCxn id="138" idx="0"/>
          </p:cNvCxnSpPr>
          <p:nvPr/>
        </p:nvCxnSpPr>
        <p:spPr>
          <a:xfrm flipH="1">
            <a:off x="1770918" y="4966740"/>
            <a:ext cx="60676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560273" y="4799922"/>
            <a:ext cx="87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7" idx="3"/>
            <a:endCxn id="139" idx="1"/>
          </p:cNvCxnSpPr>
          <p:nvPr/>
        </p:nvCxnSpPr>
        <p:spPr>
          <a:xfrm>
            <a:off x="3496831" y="3941888"/>
            <a:ext cx="247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7" idx="2"/>
            <a:endCxn id="140" idx="0"/>
          </p:cNvCxnSpPr>
          <p:nvPr/>
        </p:nvCxnSpPr>
        <p:spPr>
          <a:xfrm flipH="1">
            <a:off x="1831594" y="4187372"/>
            <a:ext cx="1496183" cy="445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0"/>
            <a:endCxn id="139" idx="2"/>
          </p:cNvCxnSpPr>
          <p:nvPr/>
        </p:nvCxnSpPr>
        <p:spPr>
          <a:xfrm flipV="1">
            <a:off x="1405506" y="4187372"/>
            <a:ext cx="2507674" cy="445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2" idx="2"/>
            <a:endCxn id="139" idx="0"/>
          </p:cNvCxnSpPr>
          <p:nvPr/>
        </p:nvCxnSpPr>
        <p:spPr>
          <a:xfrm>
            <a:off x="3339488" y="2927414"/>
            <a:ext cx="573692" cy="768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7" idx="0"/>
            <a:endCxn id="143" idx="2"/>
          </p:cNvCxnSpPr>
          <p:nvPr/>
        </p:nvCxnSpPr>
        <p:spPr>
          <a:xfrm flipV="1">
            <a:off x="3327777" y="2927414"/>
            <a:ext cx="597114" cy="768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32" idx="3"/>
            <a:endCxn id="143" idx="1"/>
          </p:cNvCxnSpPr>
          <p:nvPr/>
        </p:nvCxnSpPr>
        <p:spPr>
          <a:xfrm>
            <a:off x="3508543" y="2681930"/>
            <a:ext cx="247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05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74" y="2140285"/>
            <a:ext cx="360225" cy="14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105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77" y="2140492"/>
            <a:ext cx="360225" cy="14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6" name="Straight Connector 155"/>
          <p:cNvCxnSpPr>
            <a:stCxn id="132" idx="0"/>
            <a:endCxn id="154" idx="2"/>
          </p:cNvCxnSpPr>
          <p:nvPr/>
        </p:nvCxnSpPr>
        <p:spPr>
          <a:xfrm flipH="1" flipV="1">
            <a:off x="3339487" y="2285175"/>
            <a:ext cx="1" cy="15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 flipV="1">
            <a:off x="4606934" y="2285401"/>
            <a:ext cx="1" cy="151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85120" y="2510608"/>
            <a:ext cx="0" cy="2122495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785120" y="4633104"/>
            <a:ext cx="0" cy="952148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391563" y="353446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L3</a:t>
            </a:r>
            <a:endParaRPr lang="ko-KR" altLang="en-US" sz="1200" dirty="0"/>
          </a:p>
        </p:txBody>
      </p:sp>
      <p:sp>
        <p:nvSpPr>
          <p:cNvPr id="202" name="TextBox 201"/>
          <p:cNvSpPr txBox="1"/>
          <p:nvPr/>
        </p:nvSpPr>
        <p:spPr>
          <a:xfrm>
            <a:off x="391564" y="5014792"/>
            <a:ext cx="343363" cy="276999"/>
          </a:xfrm>
          <a:prstGeom prst="rect">
            <a:avLst/>
          </a:prstGeom>
          <a:ln>
            <a:noFill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/>
              <a:t>L2</a:t>
            </a:r>
            <a:endParaRPr lang="en-US" altLang="ko-KR" sz="1200" dirty="0"/>
          </a:p>
        </p:txBody>
      </p:sp>
      <p:cxnSp>
        <p:nvCxnSpPr>
          <p:cNvPr id="204" name="Straight Connector 203"/>
          <p:cNvCxnSpPr/>
          <p:nvPr/>
        </p:nvCxnSpPr>
        <p:spPr>
          <a:xfrm flipH="1">
            <a:off x="679183" y="4633102"/>
            <a:ext cx="188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1160919" y="58289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서버팜</a:t>
            </a:r>
            <a:endParaRPr lang="ko-KR" altLang="en-US" sz="1200" b="1" dirty="0"/>
          </a:p>
        </p:txBody>
      </p:sp>
      <p:sp>
        <p:nvSpPr>
          <p:cNvPr id="207" name="Oval 206"/>
          <p:cNvSpPr/>
          <p:nvPr/>
        </p:nvSpPr>
        <p:spPr>
          <a:xfrm>
            <a:off x="1169113" y="4585998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4890787" y="2349323"/>
            <a:ext cx="165238" cy="1652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</a:rPr>
              <a:t>G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042190" y="2301137"/>
            <a:ext cx="1213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</a:t>
            </a:r>
            <a:r>
              <a:rPr lang="ko-KR" altLang="en-US" sz="1050" dirty="0"/>
              <a:t>호스트 </a:t>
            </a:r>
            <a:r>
              <a:rPr lang="en-US" altLang="ko-KR" sz="1050" dirty="0"/>
              <a:t>Gateway</a:t>
            </a:r>
            <a:endParaRPr lang="ko-KR" altLang="en-US" sz="1050" dirty="0"/>
          </a:p>
        </p:txBody>
      </p:sp>
      <p:cxnSp>
        <p:nvCxnSpPr>
          <p:cNvPr id="219" name="Straight Connector 218"/>
          <p:cNvCxnSpPr/>
          <p:nvPr/>
        </p:nvCxnSpPr>
        <p:spPr>
          <a:xfrm flipH="1">
            <a:off x="4865123" y="2137802"/>
            <a:ext cx="5358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5489878" y="1996425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1/10GE</a:t>
            </a:r>
            <a:endParaRPr lang="ko-KR" altLang="en-US" sz="1050" dirty="0"/>
          </a:p>
        </p:txBody>
      </p:sp>
      <p:sp>
        <p:nvSpPr>
          <p:cNvPr id="221" name="Rectangle 220"/>
          <p:cNvSpPr/>
          <p:nvPr/>
        </p:nvSpPr>
        <p:spPr>
          <a:xfrm>
            <a:off x="4748692" y="1927853"/>
            <a:ext cx="1562210" cy="727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5" name="Left Brace 224"/>
          <p:cNvSpPr/>
          <p:nvPr/>
        </p:nvSpPr>
        <p:spPr>
          <a:xfrm rot="16200000">
            <a:off x="1273623" y="5375283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Arrow: Pentagon 104"/>
          <p:cNvSpPr/>
          <p:nvPr/>
        </p:nvSpPr>
        <p:spPr>
          <a:xfrm rot="5400000">
            <a:off x="9019310" y="-967840"/>
            <a:ext cx="659081" cy="5029201"/>
          </a:xfrm>
          <a:prstGeom prst="homePlate">
            <a:avLst>
              <a:gd name="adj" fmla="val 30180"/>
            </a:avLst>
          </a:prstGeom>
          <a:pattFill prst="pct80">
            <a:fgClr>
              <a:schemeClr val="accent2"/>
            </a:fgClr>
            <a:bgClr>
              <a:schemeClr val="bg1"/>
            </a:bgClr>
          </a:pattFill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514608" y="1305089"/>
            <a:ext cx="173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3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291" y="4625979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" name="Straight Connector 128"/>
          <p:cNvCxnSpPr>
            <a:stCxn id="123" idx="2"/>
            <a:endCxn id="211" idx="0"/>
          </p:cNvCxnSpPr>
          <p:nvPr/>
        </p:nvCxnSpPr>
        <p:spPr>
          <a:xfrm flipH="1">
            <a:off x="2251682" y="4959616"/>
            <a:ext cx="134664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9"/>
          <p:cNvCxnSpPr>
            <a:stCxn id="127" idx="2"/>
            <a:endCxn id="123" idx="0"/>
          </p:cNvCxnSpPr>
          <p:nvPr/>
        </p:nvCxnSpPr>
        <p:spPr>
          <a:xfrm flipH="1">
            <a:off x="2386346" y="4187372"/>
            <a:ext cx="941431" cy="438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33"/>
          <p:cNvCxnSpPr>
            <a:stCxn id="123" idx="2"/>
            <a:endCxn id="213" idx="0"/>
          </p:cNvCxnSpPr>
          <p:nvPr/>
        </p:nvCxnSpPr>
        <p:spPr>
          <a:xfrm>
            <a:off x="2386346" y="4959616"/>
            <a:ext cx="494004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70" y="5488234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2" name="Straight Connector 136"/>
          <p:cNvCxnSpPr/>
          <p:nvPr/>
        </p:nvCxnSpPr>
        <p:spPr>
          <a:xfrm>
            <a:off x="2497212" y="5563047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38" y="5489228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35" y="4625979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" name="Straight Connector 140"/>
          <p:cNvCxnSpPr>
            <a:stCxn id="139" idx="2"/>
            <a:endCxn id="214" idx="0"/>
          </p:cNvCxnSpPr>
          <p:nvPr/>
        </p:nvCxnSpPr>
        <p:spPr>
          <a:xfrm flipH="1">
            <a:off x="2805290" y="4187372"/>
            <a:ext cx="1107890" cy="438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43"/>
          <p:cNvCxnSpPr>
            <a:stCxn id="214" idx="2"/>
            <a:endCxn id="211" idx="0"/>
          </p:cNvCxnSpPr>
          <p:nvPr/>
        </p:nvCxnSpPr>
        <p:spPr>
          <a:xfrm flipH="1">
            <a:off x="2251682" y="4959616"/>
            <a:ext cx="553608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145"/>
          <p:cNvCxnSpPr>
            <a:stCxn id="214" idx="2"/>
            <a:endCxn id="213" idx="0"/>
          </p:cNvCxnSpPr>
          <p:nvPr/>
        </p:nvCxnSpPr>
        <p:spPr>
          <a:xfrm>
            <a:off x="2805290" y="4959616"/>
            <a:ext cx="75060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146"/>
          <p:cNvCxnSpPr>
            <a:stCxn id="123" idx="3"/>
            <a:endCxn id="214" idx="1"/>
          </p:cNvCxnSpPr>
          <p:nvPr/>
        </p:nvCxnSpPr>
        <p:spPr>
          <a:xfrm>
            <a:off x="2555401" y="4792798"/>
            <a:ext cx="80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148"/>
          <p:cNvCxnSpPr>
            <a:stCxn id="127" idx="2"/>
            <a:endCxn id="214" idx="0"/>
          </p:cNvCxnSpPr>
          <p:nvPr/>
        </p:nvCxnSpPr>
        <p:spPr>
          <a:xfrm flipH="1">
            <a:off x="2805290" y="4187372"/>
            <a:ext cx="522487" cy="438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149"/>
          <p:cNvCxnSpPr>
            <a:stCxn id="123" idx="0"/>
            <a:endCxn id="139" idx="2"/>
          </p:cNvCxnSpPr>
          <p:nvPr/>
        </p:nvCxnSpPr>
        <p:spPr>
          <a:xfrm flipV="1">
            <a:off x="2386346" y="4187372"/>
            <a:ext cx="1526834" cy="438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2270351" y="5821804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DMZ</a:t>
            </a:r>
            <a:endParaRPr lang="ko-KR" altLang="en-US" sz="1200" b="1" dirty="0"/>
          </a:p>
        </p:txBody>
      </p:sp>
      <p:sp>
        <p:nvSpPr>
          <p:cNvPr id="231" name="Oval 206"/>
          <p:cNvSpPr/>
          <p:nvPr/>
        </p:nvSpPr>
        <p:spPr>
          <a:xfrm>
            <a:off x="2171385" y="4578874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32" name="Left Brace 224"/>
          <p:cNvSpPr/>
          <p:nvPr/>
        </p:nvSpPr>
        <p:spPr>
          <a:xfrm rot="16200000">
            <a:off x="2383055" y="5368159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7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210" y="4618715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8" name="Straight Connector 128"/>
          <p:cNvCxnSpPr>
            <a:stCxn id="247" idx="2"/>
            <a:endCxn id="251" idx="0"/>
          </p:cNvCxnSpPr>
          <p:nvPr/>
        </p:nvCxnSpPr>
        <p:spPr>
          <a:xfrm>
            <a:off x="3381265" y="4952352"/>
            <a:ext cx="15353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129"/>
          <p:cNvCxnSpPr>
            <a:stCxn id="127" idx="2"/>
            <a:endCxn id="247" idx="0"/>
          </p:cNvCxnSpPr>
          <p:nvPr/>
        </p:nvCxnSpPr>
        <p:spPr>
          <a:xfrm>
            <a:off x="3327777" y="4187372"/>
            <a:ext cx="53488" cy="43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133"/>
          <p:cNvCxnSpPr>
            <a:stCxn id="247" idx="2"/>
            <a:endCxn id="253" idx="0"/>
          </p:cNvCxnSpPr>
          <p:nvPr/>
        </p:nvCxnSpPr>
        <p:spPr>
          <a:xfrm>
            <a:off x="3381265" y="4952352"/>
            <a:ext cx="658309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06" y="5480970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2" name="Straight Connector 136"/>
          <p:cNvCxnSpPr/>
          <p:nvPr/>
        </p:nvCxnSpPr>
        <p:spPr>
          <a:xfrm>
            <a:off x="3677868" y="5555783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3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62" y="5481964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725" y="4618715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5" name="Straight Connector 140"/>
          <p:cNvCxnSpPr>
            <a:stCxn id="139" idx="2"/>
            <a:endCxn id="254" idx="0"/>
          </p:cNvCxnSpPr>
          <p:nvPr/>
        </p:nvCxnSpPr>
        <p:spPr>
          <a:xfrm flipH="1">
            <a:off x="3828780" y="4187372"/>
            <a:ext cx="84400" cy="43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143"/>
          <p:cNvCxnSpPr>
            <a:stCxn id="254" idx="2"/>
            <a:endCxn id="251" idx="0"/>
          </p:cNvCxnSpPr>
          <p:nvPr/>
        </p:nvCxnSpPr>
        <p:spPr>
          <a:xfrm flipH="1">
            <a:off x="3396618" y="4952352"/>
            <a:ext cx="432162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145"/>
          <p:cNvCxnSpPr>
            <a:stCxn id="254" idx="2"/>
            <a:endCxn id="253" idx="0"/>
          </p:cNvCxnSpPr>
          <p:nvPr/>
        </p:nvCxnSpPr>
        <p:spPr>
          <a:xfrm>
            <a:off x="3828780" y="4952352"/>
            <a:ext cx="210794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146"/>
          <p:cNvCxnSpPr>
            <a:stCxn id="247" idx="3"/>
            <a:endCxn id="254" idx="1"/>
          </p:cNvCxnSpPr>
          <p:nvPr/>
        </p:nvCxnSpPr>
        <p:spPr>
          <a:xfrm>
            <a:off x="3550320" y="4785534"/>
            <a:ext cx="109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148"/>
          <p:cNvCxnSpPr>
            <a:stCxn id="127" idx="2"/>
            <a:endCxn id="254" idx="0"/>
          </p:cNvCxnSpPr>
          <p:nvPr/>
        </p:nvCxnSpPr>
        <p:spPr>
          <a:xfrm>
            <a:off x="3327777" y="4187372"/>
            <a:ext cx="501003" cy="43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149"/>
          <p:cNvCxnSpPr>
            <a:stCxn id="247" idx="0"/>
            <a:endCxn id="139" idx="2"/>
          </p:cNvCxnSpPr>
          <p:nvPr/>
        </p:nvCxnSpPr>
        <p:spPr>
          <a:xfrm flipV="1">
            <a:off x="3381265" y="4187372"/>
            <a:ext cx="531915" cy="431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3350991" y="58145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  <p:sp>
        <p:nvSpPr>
          <p:cNvPr id="262" name="Oval 206"/>
          <p:cNvSpPr/>
          <p:nvPr/>
        </p:nvSpPr>
        <p:spPr>
          <a:xfrm>
            <a:off x="3146704" y="4593281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63" name="Left Brace 224"/>
          <p:cNvSpPr/>
          <p:nvPr/>
        </p:nvSpPr>
        <p:spPr>
          <a:xfrm rot="16200000">
            <a:off x="3527991" y="5360895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4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53" y="4615736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5" name="Straight Connector 128"/>
          <p:cNvCxnSpPr>
            <a:stCxn id="264" idx="2"/>
            <a:endCxn id="268" idx="0"/>
          </p:cNvCxnSpPr>
          <p:nvPr/>
        </p:nvCxnSpPr>
        <p:spPr>
          <a:xfrm flipH="1">
            <a:off x="4548344" y="4949373"/>
            <a:ext cx="134664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129"/>
          <p:cNvCxnSpPr>
            <a:stCxn id="127" idx="2"/>
            <a:endCxn id="264" idx="0"/>
          </p:cNvCxnSpPr>
          <p:nvPr/>
        </p:nvCxnSpPr>
        <p:spPr>
          <a:xfrm>
            <a:off x="3327777" y="4187372"/>
            <a:ext cx="1355231" cy="42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133"/>
          <p:cNvCxnSpPr>
            <a:stCxn id="264" idx="2"/>
            <a:endCxn id="270" idx="0"/>
          </p:cNvCxnSpPr>
          <p:nvPr/>
        </p:nvCxnSpPr>
        <p:spPr>
          <a:xfrm>
            <a:off x="4683008" y="4949373"/>
            <a:ext cx="494004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32" y="5477991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9" name="Straight Connector 136"/>
          <p:cNvCxnSpPr/>
          <p:nvPr/>
        </p:nvCxnSpPr>
        <p:spPr>
          <a:xfrm>
            <a:off x="4793874" y="5552804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0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00" y="5478985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1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97" y="4615736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2" name="Straight Connector 140"/>
          <p:cNvCxnSpPr>
            <a:stCxn id="139" idx="2"/>
            <a:endCxn id="271" idx="0"/>
          </p:cNvCxnSpPr>
          <p:nvPr/>
        </p:nvCxnSpPr>
        <p:spPr>
          <a:xfrm>
            <a:off x="3913180" y="4187372"/>
            <a:ext cx="1188772" cy="42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143"/>
          <p:cNvCxnSpPr>
            <a:stCxn id="271" idx="2"/>
            <a:endCxn id="268" idx="0"/>
          </p:cNvCxnSpPr>
          <p:nvPr/>
        </p:nvCxnSpPr>
        <p:spPr>
          <a:xfrm flipH="1">
            <a:off x="4548344" y="4949373"/>
            <a:ext cx="553608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145"/>
          <p:cNvCxnSpPr>
            <a:stCxn id="271" idx="2"/>
            <a:endCxn id="270" idx="0"/>
          </p:cNvCxnSpPr>
          <p:nvPr/>
        </p:nvCxnSpPr>
        <p:spPr>
          <a:xfrm>
            <a:off x="5101952" y="4949373"/>
            <a:ext cx="75060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146"/>
          <p:cNvCxnSpPr>
            <a:stCxn id="264" idx="3"/>
            <a:endCxn id="271" idx="1"/>
          </p:cNvCxnSpPr>
          <p:nvPr/>
        </p:nvCxnSpPr>
        <p:spPr>
          <a:xfrm>
            <a:off x="4852063" y="4782555"/>
            <a:ext cx="80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148"/>
          <p:cNvCxnSpPr>
            <a:stCxn id="127" idx="2"/>
            <a:endCxn id="271" idx="0"/>
          </p:cNvCxnSpPr>
          <p:nvPr/>
        </p:nvCxnSpPr>
        <p:spPr>
          <a:xfrm>
            <a:off x="3327777" y="4187372"/>
            <a:ext cx="1774175" cy="42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149"/>
          <p:cNvCxnSpPr>
            <a:stCxn id="264" idx="0"/>
            <a:endCxn id="139" idx="2"/>
          </p:cNvCxnSpPr>
          <p:nvPr/>
        </p:nvCxnSpPr>
        <p:spPr>
          <a:xfrm flipH="1" flipV="1">
            <a:off x="3913180" y="4187372"/>
            <a:ext cx="769828" cy="42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/>
          <p:cNvSpPr txBox="1"/>
          <p:nvPr/>
        </p:nvSpPr>
        <p:spPr>
          <a:xfrm>
            <a:off x="4567013" y="581156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전화기</a:t>
            </a:r>
            <a:endParaRPr lang="ko-KR" altLang="en-US" sz="1200" b="1" dirty="0"/>
          </a:p>
        </p:txBody>
      </p:sp>
      <p:sp>
        <p:nvSpPr>
          <p:cNvPr id="279" name="Oval 206"/>
          <p:cNvSpPr/>
          <p:nvPr/>
        </p:nvSpPr>
        <p:spPr>
          <a:xfrm>
            <a:off x="4468047" y="4568631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80" name="Left Brace 224"/>
          <p:cNvSpPr/>
          <p:nvPr/>
        </p:nvSpPr>
        <p:spPr>
          <a:xfrm rot="16200000">
            <a:off x="4679717" y="5357916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1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72" y="4608472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2" name="Straight Connector 128"/>
          <p:cNvCxnSpPr>
            <a:stCxn id="281" idx="2"/>
            <a:endCxn id="285" idx="0"/>
          </p:cNvCxnSpPr>
          <p:nvPr/>
        </p:nvCxnSpPr>
        <p:spPr>
          <a:xfrm>
            <a:off x="5677927" y="4942109"/>
            <a:ext cx="15353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129"/>
          <p:cNvCxnSpPr>
            <a:stCxn id="127" idx="2"/>
            <a:endCxn id="281" idx="0"/>
          </p:cNvCxnSpPr>
          <p:nvPr/>
        </p:nvCxnSpPr>
        <p:spPr>
          <a:xfrm>
            <a:off x="3327777" y="4187372"/>
            <a:ext cx="2350150" cy="42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133"/>
          <p:cNvCxnSpPr>
            <a:stCxn id="281" idx="2"/>
            <a:endCxn id="287" idx="0"/>
          </p:cNvCxnSpPr>
          <p:nvPr/>
        </p:nvCxnSpPr>
        <p:spPr>
          <a:xfrm>
            <a:off x="5677927" y="4942109"/>
            <a:ext cx="658309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868" y="5470727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6" name="Straight Connector 136"/>
          <p:cNvCxnSpPr/>
          <p:nvPr/>
        </p:nvCxnSpPr>
        <p:spPr>
          <a:xfrm>
            <a:off x="5974530" y="5545540"/>
            <a:ext cx="1126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" name="Picture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24" y="5471721"/>
            <a:ext cx="450823" cy="1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87" y="4608472"/>
            <a:ext cx="338110" cy="3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9" name="Straight Connector 140"/>
          <p:cNvCxnSpPr>
            <a:stCxn id="139" idx="2"/>
            <a:endCxn id="288" idx="0"/>
          </p:cNvCxnSpPr>
          <p:nvPr/>
        </p:nvCxnSpPr>
        <p:spPr>
          <a:xfrm>
            <a:off x="3913180" y="4187372"/>
            <a:ext cx="2212262" cy="42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43"/>
          <p:cNvCxnSpPr>
            <a:stCxn id="288" idx="2"/>
            <a:endCxn id="285" idx="0"/>
          </p:cNvCxnSpPr>
          <p:nvPr/>
        </p:nvCxnSpPr>
        <p:spPr>
          <a:xfrm flipH="1">
            <a:off x="5693280" y="4942109"/>
            <a:ext cx="432162" cy="52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45"/>
          <p:cNvCxnSpPr>
            <a:stCxn id="288" idx="2"/>
            <a:endCxn id="287" idx="0"/>
          </p:cNvCxnSpPr>
          <p:nvPr/>
        </p:nvCxnSpPr>
        <p:spPr>
          <a:xfrm>
            <a:off x="6125442" y="4942109"/>
            <a:ext cx="210794" cy="52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146"/>
          <p:cNvCxnSpPr>
            <a:stCxn id="281" idx="3"/>
            <a:endCxn id="288" idx="1"/>
          </p:cNvCxnSpPr>
          <p:nvPr/>
        </p:nvCxnSpPr>
        <p:spPr>
          <a:xfrm>
            <a:off x="5846982" y="4775291"/>
            <a:ext cx="109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48"/>
          <p:cNvCxnSpPr>
            <a:stCxn id="127" idx="2"/>
            <a:endCxn id="288" idx="0"/>
          </p:cNvCxnSpPr>
          <p:nvPr/>
        </p:nvCxnSpPr>
        <p:spPr>
          <a:xfrm>
            <a:off x="3327777" y="4187372"/>
            <a:ext cx="2797665" cy="42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149"/>
          <p:cNvCxnSpPr>
            <a:stCxn id="281" idx="0"/>
            <a:endCxn id="139" idx="2"/>
          </p:cNvCxnSpPr>
          <p:nvPr/>
        </p:nvCxnSpPr>
        <p:spPr>
          <a:xfrm flipH="1" flipV="1">
            <a:off x="3913180" y="4187372"/>
            <a:ext cx="1764747" cy="42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/>
          <p:cNvSpPr txBox="1"/>
          <p:nvPr/>
        </p:nvSpPr>
        <p:spPr>
          <a:xfrm>
            <a:off x="5647653" y="580429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WIPS</a:t>
            </a:r>
            <a:endParaRPr lang="ko-KR" altLang="en-US" sz="1200" b="1" dirty="0"/>
          </a:p>
        </p:txBody>
      </p:sp>
      <p:sp>
        <p:nvSpPr>
          <p:cNvPr id="296" name="Oval 206"/>
          <p:cNvSpPr/>
          <p:nvPr/>
        </p:nvSpPr>
        <p:spPr>
          <a:xfrm>
            <a:off x="5443366" y="4583038"/>
            <a:ext cx="189293" cy="189293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G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97" name="Left Brace 224"/>
          <p:cNvSpPr/>
          <p:nvPr/>
        </p:nvSpPr>
        <p:spPr>
          <a:xfrm rot="16200000">
            <a:off x="5824653" y="5350652"/>
            <a:ext cx="104897" cy="83512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3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Legacy vs. SDN(ACI)</a:t>
            </a:r>
            <a:endParaRPr lang="ko-KR" altLang="en-US" sz="3200" dirty="0"/>
          </a:p>
        </p:txBody>
      </p:sp>
      <p:sp>
        <p:nvSpPr>
          <p:cNvPr id="7" name="순서도: 병합 6"/>
          <p:cNvSpPr/>
          <p:nvPr/>
        </p:nvSpPr>
        <p:spPr>
          <a:xfrm rot="16200000">
            <a:off x="4087643" y="3747949"/>
            <a:ext cx="4290921" cy="199522"/>
          </a:xfrm>
          <a:prstGeom prst="flowChartMerge">
            <a:avLst/>
          </a:prstGeom>
          <a:pattFill prst="pct30">
            <a:fgClr>
              <a:srgbClr val="00B050"/>
            </a:fgClr>
            <a:bgClr>
              <a:schemeClr val="bg1"/>
            </a:bgClr>
          </a:patt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06"/>
          <p:cNvSpPr/>
          <p:nvPr/>
        </p:nvSpPr>
        <p:spPr>
          <a:xfrm>
            <a:off x="637066" y="2557610"/>
            <a:ext cx="5324828" cy="86350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Rectangle 107"/>
          <p:cNvSpPr/>
          <p:nvPr/>
        </p:nvSpPr>
        <p:spPr>
          <a:xfrm>
            <a:off x="637067" y="2140850"/>
            <a:ext cx="5324828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065" y="2554590"/>
            <a:ext cx="532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/>
              <a:t>디자인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계층적 디자인의 병목 구조 개선 요구</a:t>
            </a:r>
            <a:endParaRPr lang="en-US" altLang="ko-KR" sz="1600" b="1" dirty="0"/>
          </a:p>
          <a:p>
            <a:r>
              <a:rPr lang="en-US" altLang="ko-KR" sz="1600" b="1" dirty="0"/>
              <a:t>L2/L3 </a:t>
            </a:r>
            <a:r>
              <a:rPr lang="ko-KR" altLang="en-US" sz="1600" b="1" dirty="0"/>
              <a:t>디자인</a:t>
            </a:r>
            <a:r>
              <a:rPr lang="en-US" altLang="ko-KR" sz="1600" b="1" dirty="0"/>
              <a:t>: Active-Standby</a:t>
            </a:r>
            <a:r>
              <a:rPr lang="ko-KR" altLang="en-US" sz="1600" b="1" dirty="0"/>
              <a:t>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이중화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구조</a:t>
            </a:r>
          </a:p>
        </p:txBody>
      </p:sp>
      <p:sp>
        <p:nvSpPr>
          <p:cNvPr id="13" name="Rectangle 109"/>
          <p:cNvSpPr/>
          <p:nvPr/>
        </p:nvSpPr>
        <p:spPr>
          <a:xfrm>
            <a:off x="637066" y="4155337"/>
            <a:ext cx="5324828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Rectangle 110"/>
          <p:cNvSpPr/>
          <p:nvPr/>
        </p:nvSpPr>
        <p:spPr>
          <a:xfrm>
            <a:off x="637067" y="3738577"/>
            <a:ext cx="5324828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성능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7065" y="4152317"/>
            <a:ext cx="532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 b="1"/>
            </a:lvl1pPr>
          </a:lstStyle>
          <a:p>
            <a:r>
              <a:rPr lang="en-US" altLang="ko-KR" sz="1600" dirty="0"/>
              <a:t>100M/1GE -&gt; 1/10GE </a:t>
            </a:r>
            <a:r>
              <a:rPr lang="ko-KR" altLang="en-US" sz="1600" dirty="0"/>
              <a:t>호스트 증가로 인한 대역폭 개선 요구</a:t>
            </a:r>
          </a:p>
        </p:txBody>
      </p:sp>
      <p:sp>
        <p:nvSpPr>
          <p:cNvPr id="16" name="Rectangle 112"/>
          <p:cNvSpPr/>
          <p:nvPr/>
        </p:nvSpPr>
        <p:spPr>
          <a:xfrm>
            <a:off x="637066" y="5640233"/>
            <a:ext cx="5324828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7" name="Rectangle 113"/>
          <p:cNvSpPr/>
          <p:nvPr/>
        </p:nvSpPr>
        <p:spPr>
          <a:xfrm>
            <a:off x="637067" y="5223473"/>
            <a:ext cx="5324828" cy="357414"/>
          </a:xfrm>
          <a:prstGeom prst="rect">
            <a:avLst/>
          </a:prstGeom>
          <a:pattFill prst="pct30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보안 </a:t>
            </a:r>
            <a:r>
              <a:rPr lang="en-US" altLang="ko-KR" sz="1600" b="1" dirty="0">
                <a:solidFill>
                  <a:schemeClr val="tx1"/>
                </a:solidFill>
              </a:rPr>
              <a:t>/ </a:t>
            </a:r>
            <a:r>
              <a:rPr lang="ko-KR" altLang="en-US" sz="1600" b="1" dirty="0">
                <a:solidFill>
                  <a:schemeClr val="tx1"/>
                </a:solidFill>
              </a:rPr>
              <a:t>운영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7065" y="5637213"/>
            <a:ext cx="532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 smtClean="0"/>
              <a:t>네트워크 </a:t>
            </a:r>
            <a:r>
              <a:rPr lang="ko-KR" altLang="en-US" sz="1600" b="1" dirty="0"/>
              <a:t>보안 정책 적용 요구 증가</a:t>
            </a:r>
            <a:endParaRPr lang="en-US" altLang="ko-KR" sz="1600" b="1" dirty="0"/>
          </a:p>
          <a:p>
            <a:r>
              <a:rPr lang="ko-KR" altLang="en-US" sz="1600" b="1" dirty="0"/>
              <a:t>네트워크 가시성 개선 요구</a:t>
            </a:r>
          </a:p>
        </p:txBody>
      </p:sp>
      <p:sp>
        <p:nvSpPr>
          <p:cNvPr id="19" name="Arrow: Pentagon 104"/>
          <p:cNvSpPr/>
          <p:nvPr/>
        </p:nvSpPr>
        <p:spPr>
          <a:xfrm rot="5400000">
            <a:off x="2957113" y="-977831"/>
            <a:ext cx="659081" cy="5334933"/>
          </a:xfrm>
          <a:prstGeom prst="homePlate">
            <a:avLst>
              <a:gd name="adj" fmla="val 30180"/>
            </a:avLst>
          </a:prstGeom>
          <a:pattFill prst="pct80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64456" y="1447964"/>
            <a:ext cx="3819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Legacy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네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트워크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Challenge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101"/>
          <p:cNvSpPr/>
          <p:nvPr/>
        </p:nvSpPr>
        <p:spPr>
          <a:xfrm>
            <a:off x="6492378" y="2571900"/>
            <a:ext cx="5369112" cy="86769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04312" y="2568880"/>
            <a:ext cx="5185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/>
              <a:t>디자인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C00000"/>
                </a:solidFill>
              </a:rPr>
              <a:t>SPINE-LEAF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기반</a:t>
            </a:r>
            <a:endParaRPr lang="en-US" altLang="ko-KR" sz="1600" b="1" dirty="0"/>
          </a:p>
          <a:p>
            <a:r>
              <a:rPr lang="en-US" altLang="ko-KR" sz="1600" b="1" dirty="0"/>
              <a:t>L2/L3: </a:t>
            </a:r>
            <a:r>
              <a:rPr lang="en-US" altLang="ko-KR" sz="1600" b="1" dirty="0">
                <a:solidFill>
                  <a:srgbClr val="C00000"/>
                </a:solidFill>
              </a:rPr>
              <a:t>Active-Active </a:t>
            </a:r>
            <a:r>
              <a:rPr lang="ko-KR" altLang="en-US" sz="1600" b="1" dirty="0">
                <a:solidFill>
                  <a:srgbClr val="C00000"/>
                </a:solidFill>
              </a:rPr>
              <a:t>기반의 </a:t>
            </a:r>
            <a:r>
              <a:rPr lang="en-US" altLang="ko-KR" sz="1600" b="1" dirty="0">
                <a:solidFill>
                  <a:srgbClr val="C00000"/>
                </a:solidFill>
              </a:rPr>
              <a:t>SPINE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2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중화 </a:t>
            </a:r>
            <a:r>
              <a:rPr lang="ko-KR" altLang="en-US" sz="1600" b="1" dirty="0"/>
              <a:t>적용</a:t>
            </a:r>
            <a:endParaRPr lang="en-US" altLang="ko-KR" sz="1600" b="1" dirty="0"/>
          </a:p>
        </p:txBody>
      </p:sp>
      <p:sp>
        <p:nvSpPr>
          <p:cNvPr id="23" name="Rectangle 104"/>
          <p:cNvSpPr/>
          <p:nvPr/>
        </p:nvSpPr>
        <p:spPr>
          <a:xfrm>
            <a:off x="6492378" y="4169627"/>
            <a:ext cx="5369112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92377" y="4166607"/>
            <a:ext cx="536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 b="1"/>
            </a:lvl1pPr>
          </a:lstStyle>
          <a:p>
            <a:r>
              <a:rPr lang="ko-KR" altLang="en-US" sz="1600" dirty="0">
                <a:solidFill>
                  <a:srgbClr val="C00000"/>
                </a:solidFill>
              </a:rPr>
              <a:t>네트워크 연결</a:t>
            </a:r>
            <a:r>
              <a:rPr lang="en-US" altLang="ko-KR" sz="1600" dirty="0">
                <a:solidFill>
                  <a:srgbClr val="C00000"/>
                </a:solidFill>
              </a:rPr>
              <a:t>: </a:t>
            </a:r>
            <a:r>
              <a:rPr lang="en-US" altLang="ko-KR" sz="1600" dirty="0" smtClean="0">
                <a:solidFill>
                  <a:srgbClr val="C00000"/>
                </a:solidFill>
              </a:rPr>
              <a:t>80GE</a:t>
            </a:r>
            <a:endParaRPr lang="en-US" altLang="ko-KR" sz="1600" dirty="0">
              <a:solidFill>
                <a:srgbClr val="C00000"/>
              </a:solidFill>
            </a:endParaRPr>
          </a:p>
          <a:p>
            <a:r>
              <a:rPr lang="ko-KR" altLang="en-US" sz="1600" dirty="0"/>
              <a:t>호스트 연결</a:t>
            </a:r>
            <a:r>
              <a:rPr lang="en-US" altLang="ko-KR" sz="1600" dirty="0"/>
              <a:t>: 1/10GE</a:t>
            </a:r>
            <a:endParaRPr lang="ko-KR" altLang="en-US" sz="1600" dirty="0"/>
          </a:p>
        </p:txBody>
      </p:sp>
      <p:sp>
        <p:nvSpPr>
          <p:cNvPr id="25" name="Rectangle 127"/>
          <p:cNvSpPr/>
          <p:nvPr/>
        </p:nvSpPr>
        <p:spPr>
          <a:xfrm>
            <a:off x="6492378" y="5654523"/>
            <a:ext cx="5369112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92377" y="5651503"/>
            <a:ext cx="53691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500" b="1" dirty="0"/>
              <a:t>네트워크 컨트롤러를 통한 </a:t>
            </a:r>
            <a:r>
              <a:rPr lang="ko-KR" altLang="en-US" sz="1500" b="1" dirty="0">
                <a:solidFill>
                  <a:srgbClr val="C00000"/>
                </a:solidFill>
              </a:rPr>
              <a:t>네트워크 보안 정책 </a:t>
            </a:r>
            <a:r>
              <a:rPr lang="ko-KR" altLang="en-US" sz="1500" b="1" dirty="0"/>
              <a:t>적용</a:t>
            </a:r>
            <a:endParaRPr lang="en-US" altLang="ko-KR" sz="1500" b="1" dirty="0"/>
          </a:p>
          <a:p>
            <a:r>
              <a:rPr lang="ko-KR" altLang="en-US" sz="1500" b="1" dirty="0"/>
              <a:t>네트워크 컨트롤러를 통한 </a:t>
            </a:r>
            <a:r>
              <a:rPr lang="ko-KR" altLang="en-US" sz="1500" b="1" dirty="0">
                <a:solidFill>
                  <a:srgbClr val="C00000"/>
                </a:solidFill>
              </a:rPr>
              <a:t>모니터링 </a:t>
            </a:r>
            <a:r>
              <a:rPr lang="en-US" altLang="ko-KR" sz="1500" b="1" dirty="0">
                <a:solidFill>
                  <a:srgbClr val="C00000"/>
                </a:solidFill>
              </a:rPr>
              <a:t>(API</a:t>
            </a:r>
            <a:r>
              <a:rPr lang="ko-KR" altLang="en-US" sz="1500" b="1" dirty="0">
                <a:solidFill>
                  <a:srgbClr val="C00000"/>
                </a:solidFill>
              </a:rPr>
              <a:t>연동</a:t>
            </a:r>
            <a:r>
              <a:rPr lang="en-US" altLang="ko-KR" sz="1500" b="1" dirty="0">
                <a:solidFill>
                  <a:srgbClr val="C00000"/>
                </a:solidFill>
              </a:rPr>
              <a:t>)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  <p:sp>
        <p:nvSpPr>
          <p:cNvPr id="27" name="Arrow: Pentagon 2"/>
          <p:cNvSpPr/>
          <p:nvPr/>
        </p:nvSpPr>
        <p:spPr>
          <a:xfrm rot="5400000">
            <a:off x="8844259" y="-985725"/>
            <a:ext cx="659081" cy="5379301"/>
          </a:xfrm>
          <a:prstGeom prst="homePlate">
            <a:avLst>
              <a:gd name="adj" fmla="val 30180"/>
            </a:avLst>
          </a:prstGeom>
          <a:pattFill prst="pct80">
            <a:fgClr>
              <a:schemeClr val="accent2"/>
            </a:fgClr>
            <a:bgClr>
              <a:schemeClr val="bg1"/>
            </a:bgClr>
          </a:patt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65422" y="1462254"/>
            <a:ext cx="2521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ACI Solutions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 bwMode="auto">
          <a:xfrm flipH="1">
            <a:off x="6492377" y="2129065"/>
            <a:ext cx="5369111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구조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양쪽 모서리가 둥근 사각형 29"/>
          <p:cNvSpPr/>
          <p:nvPr/>
        </p:nvSpPr>
        <p:spPr bwMode="auto">
          <a:xfrm flipH="1">
            <a:off x="6492377" y="3696362"/>
            <a:ext cx="5369111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성능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양쪽 모서리가 둥근 사각형 30"/>
          <p:cNvSpPr/>
          <p:nvPr/>
        </p:nvSpPr>
        <p:spPr bwMode="auto">
          <a:xfrm flipH="1">
            <a:off x="6484813" y="5201978"/>
            <a:ext cx="5369111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>
                <a:solidFill>
                  <a:schemeClr val="bg1"/>
                </a:solidFill>
              </a:rPr>
              <a:t>보안 </a:t>
            </a:r>
            <a:r>
              <a:rPr lang="en-US" altLang="ko-KR" sz="1600" b="1" dirty="0">
                <a:solidFill>
                  <a:schemeClr val="bg1"/>
                </a:solidFill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</a:rPr>
              <a:t>운영</a:t>
            </a:r>
          </a:p>
        </p:txBody>
      </p:sp>
    </p:spTree>
    <p:extLst>
      <p:ext uri="{BB962C8B-B14F-4D97-AF65-F5344CB8AC3E}">
        <p14:creationId xmlns:p14="http://schemas.microsoft.com/office/powerpoint/2010/main" val="226217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389"/>
          <p:cNvSpPr/>
          <p:nvPr/>
        </p:nvSpPr>
        <p:spPr>
          <a:xfrm>
            <a:off x="373313" y="1705199"/>
            <a:ext cx="6300784" cy="465711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5" name="Cloud 124"/>
          <p:cNvSpPr/>
          <p:nvPr/>
        </p:nvSpPr>
        <p:spPr>
          <a:xfrm>
            <a:off x="2007371" y="1953579"/>
            <a:ext cx="1048122" cy="467082"/>
          </a:xfrm>
          <a:prstGeom prst="clou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외부망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Yes SDN !!</a:t>
            </a:r>
            <a:endParaRPr lang="ko-KR" altLang="en-US" sz="2800" dirty="0"/>
          </a:p>
        </p:txBody>
      </p:sp>
      <p:pic>
        <p:nvPicPr>
          <p:cNvPr id="34" name="Picture 105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97" y="2322876"/>
            <a:ext cx="360225" cy="14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05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02" y="2312362"/>
            <a:ext cx="360225" cy="14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/>
          <p:cNvCxnSpPr>
            <a:endCxn id="34" idx="2"/>
          </p:cNvCxnSpPr>
          <p:nvPr/>
        </p:nvCxnSpPr>
        <p:spPr>
          <a:xfrm flipV="1">
            <a:off x="2215728" y="2467766"/>
            <a:ext cx="13382" cy="2614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5" idx="2"/>
          </p:cNvCxnSpPr>
          <p:nvPr/>
        </p:nvCxnSpPr>
        <p:spPr>
          <a:xfrm flipV="1">
            <a:off x="2782111" y="2457252"/>
            <a:ext cx="29504" cy="262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80401" y="5876594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DMZ</a:t>
            </a:r>
            <a:endParaRPr lang="ko-KR" altLang="en-US" sz="1200" b="1" dirty="0"/>
          </a:p>
        </p:txBody>
      </p:sp>
      <p:sp>
        <p:nvSpPr>
          <p:cNvPr id="102" name="Rectangle 101"/>
          <p:cNvSpPr/>
          <p:nvPr/>
        </p:nvSpPr>
        <p:spPr>
          <a:xfrm>
            <a:off x="6841814" y="2414735"/>
            <a:ext cx="5019675" cy="86769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41814" y="2411715"/>
            <a:ext cx="484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600" b="1" dirty="0"/>
              <a:t>디자인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C00000"/>
                </a:solidFill>
              </a:rPr>
              <a:t>SPINE-LEAF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기반</a:t>
            </a:r>
            <a:endParaRPr lang="en-US" altLang="ko-KR" sz="1600" b="1" dirty="0"/>
          </a:p>
          <a:p>
            <a:r>
              <a:rPr lang="en-US" altLang="ko-KR" sz="1600" b="1" dirty="0"/>
              <a:t>L2/L3: </a:t>
            </a:r>
            <a:r>
              <a:rPr lang="en-US" altLang="ko-KR" sz="1600" b="1" dirty="0">
                <a:solidFill>
                  <a:srgbClr val="C00000"/>
                </a:solidFill>
              </a:rPr>
              <a:t>Active-Active </a:t>
            </a:r>
            <a:r>
              <a:rPr lang="ko-KR" altLang="en-US" sz="1600" b="1" dirty="0">
                <a:solidFill>
                  <a:srgbClr val="C00000"/>
                </a:solidFill>
              </a:rPr>
              <a:t>기반의 </a:t>
            </a:r>
            <a:r>
              <a:rPr lang="en-US" altLang="ko-KR" sz="1600" b="1" dirty="0">
                <a:solidFill>
                  <a:srgbClr val="C00000"/>
                </a:solidFill>
              </a:rPr>
              <a:t>SPINE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2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중화 </a:t>
            </a:r>
            <a:r>
              <a:rPr lang="ko-KR" altLang="en-US" sz="1600" b="1" dirty="0"/>
              <a:t>적용</a:t>
            </a:r>
            <a:endParaRPr lang="en-US" altLang="ko-KR" sz="1600" b="1" dirty="0"/>
          </a:p>
        </p:txBody>
      </p:sp>
      <p:sp>
        <p:nvSpPr>
          <p:cNvPr id="105" name="Rectangle 104"/>
          <p:cNvSpPr/>
          <p:nvPr/>
        </p:nvSpPr>
        <p:spPr>
          <a:xfrm>
            <a:off x="6841814" y="4012462"/>
            <a:ext cx="5019675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841814" y="4009442"/>
            <a:ext cx="5019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 b="1"/>
            </a:lvl1pPr>
          </a:lstStyle>
          <a:p>
            <a:r>
              <a:rPr lang="ko-KR" altLang="en-US" sz="1600" dirty="0">
                <a:solidFill>
                  <a:srgbClr val="C00000"/>
                </a:solidFill>
              </a:rPr>
              <a:t>네트워크 연결</a:t>
            </a:r>
            <a:r>
              <a:rPr lang="en-US" altLang="ko-KR" sz="1600" dirty="0">
                <a:solidFill>
                  <a:srgbClr val="C00000"/>
                </a:solidFill>
              </a:rPr>
              <a:t>: </a:t>
            </a:r>
            <a:r>
              <a:rPr lang="en-US" altLang="ko-KR" sz="1600" dirty="0" smtClean="0">
                <a:solidFill>
                  <a:srgbClr val="C00000"/>
                </a:solidFill>
              </a:rPr>
              <a:t>40GE(</a:t>
            </a:r>
            <a:r>
              <a:rPr lang="ko-KR" altLang="en-US" sz="1600" dirty="0" smtClean="0">
                <a:solidFill>
                  <a:srgbClr val="C00000"/>
                </a:solidFill>
              </a:rPr>
              <a:t>최대 </a:t>
            </a:r>
            <a:r>
              <a:rPr lang="en-US" altLang="ko-KR" sz="1600" dirty="0" smtClean="0">
                <a:solidFill>
                  <a:srgbClr val="C00000"/>
                </a:solidFill>
              </a:rPr>
              <a:t>80GE)</a:t>
            </a:r>
            <a:endParaRPr lang="en-US" altLang="ko-KR" sz="1600" dirty="0">
              <a:solidFill>
                <a:srgbClr val="C00000"/>
              </a:solidFill>
            </a:endParaRPr>
          </a:p>
          <a:p>
            <a:r>
              <a:rPr lang="ko-KR" altLang="en-US" sz="1600" dirty="0"/>
              <a:t>호스트 연결</a:t>
            </a:r>
            <a:r>
              <a:rPr lang="en-US" altLang="ko-KR" sz="1600" dirty="0"/>
              <a:t>: 1/10GE</a:t>
            </a:r>
            <a:endParaRPr lang="ko-KR" altLang="en-US" sz="1600" dirty="0"/>
          </a:p>
        </p:txBody>
      </p:sp>
      <p:sp>
        <p:nvSpPr>
          <p:cNvPr id="128" name="Rectangle 127"/>
          <p:cNvSpPr/>
          <p:nvPr/>
        </p:nvSpPr>
        <p:spPr>
          <a:xfrm>
            <a:off x="6841814" y="5497358"/>
            <a:ext cx="5019675" cy="81136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841814" y="5494338"/>
            <a:ext cx="50196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/>
            </a:lvl1pPr>
          </a:lstStyle>
          <a:p>
            <a:r>
              <a:rPr lang="ko-KR" altLang="en-US" sz="1500" b="1" dirty="0"/>
              <a:t>네트워크 컨트롤러를 통한 </a:t>
            </a:r>
            <a:r>
              <a:rPr lang="ko-KR" altLang="en-US" sz="1500" b="1" dirty="0">
                <a:solidFill>
                  <a:srgbClr val="C00000"/>
                </a:solidFill>
              </a:rPr>
              <a:t>네트워크 보안 정책 </a:t>
            </a:r>
            <a:r>
              <a:rPr lang="ko-KR" altLang="en-US" sz="1500" b="1" dirty="0"/>
              <a:t>적용</a:t>
            </a:r>
            <a:endParaRPr lang="en-US" altLang="ko-KR" sz="1500" b="1" dirty="0"/>
          </a:p>
          <a:p>
            <a:r>
              <a:rPr lang="ko-KR" altLang="en-US" sz="1500" b="1" dirty="0"/>
              <a:t>네트워크 컨트롤러를 통한 </a:t>
            </a:r>
            <a:r>
              <a:rPr lang="ko-KR" altLang="en-US" sz="1500" b="1" dirty="0">
                <a:solidFill>
                  <a:srgbClr val="C00000"/>
                </a:solidFill>
              </a:rPr>
              <a:t>모니터링 </a:t>
            </a:r>
            <a:r>
              <a:rPr lang="en-US" altLang="ko-KR" sz="1500" b="1" dirty="0">
                <a:solidFill>
                  <a:srgbClr val="C00000"/>
                </a:solidFill>
              </a:rPr>
              <a:t>(API</a:t>
            </a:r>
            <a:r>
              <a:rPr lang="ko-KR" altLang="en-US" sz="1500" b="1" dirty="0">
                <a:solidFill>
                  <a:srgbClr val="C00000"/>
                </a:solidFill>
              </a:rPr>
              <a:t>연동</a:t>
            </a:r>
            <a:r>
              <a:rPr lang="en-US" altLang="ko-KR" sz="1500" b="1" dirty="0">
                <a:solidFill>
                  <a:srgbClr val="C00000"/>
                </a:solidFill>
              </a:rPr>
              <a:t>)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977023" y="2717817"/>
            <a:ext cx="165238" cy="1652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</a:rPr>
              <a:t>G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128426" y="2669631"/>
            <a:ext cx="1213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</a:t>
            </a:r>
            <a:r>
              <a:rPr lang="ko-KR" altLang="en-US" sz="1050" dirty="0"/>
              <a:t>호스트 </a:t>
            </a:r>
            <a:r>
              <a:rPr lang="en-US" altLang="ko-KR" sz="1050" dirty="0"/>
              <a:t>Gateway</a:t>
            </a:r>
            <a:endParaRPr lang="ko-KR" altLang="en-US" sz="1050" dirty="0"/>
          </a:p>
        </p:txBody>
      </p:sp>
      <p:pic>
        <p:nvPicPr>
          <p:cNvPr id="141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344" y="2575235"/>
            <a:ext cx="337838" cy="4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62" y="2573484"/>
            <a:ext cx="337838" cy="4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3" y="5278008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27" y="5278008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93" y="5272295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Straight Connector 158"/>
          <p:cNvCxnSpPr>
            <a:stCxn id="141" idx="2"/>
            <a:endCxn id="150" idx="0"/>
          </p:cNvCxnSpPr>
          <p:nvPr/>
        </p:nvCxnSpPr>
        <p:spPr>
          <a:xfrm flipH="1">
            <a:off x="2712158" y="3060336"/>
            <a:ext cx="744105" cy="221195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43" idx="2"/>
            <a:endCxn id="150" idx="0"/>
          </p:cNvCxnSpPr>
          <p:nvPr/>
        </p:nvCxnSpPr>
        <p:spPr>
          <a:xfrm flipH="1">
            <a:off x="2712158" y="3058585"/>
            <a:ext cx="1304223" cy="22137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143" idx="2"/>
            <a:endCxn id="145" idx="0"/>
          </p:cNvCxnSpPr>
          <p:nvPr/>
        </p:nvCxnSpPr>
        <p:spPr>
          <a:xfrm flipH="1">
            <a:off x="1811892" y="3058585"/>
            <a:ext cx="2204489" cy="221942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141" idx="2"/>
            <a:endCxn id="144" idx="0"/>
          </p:cNvCxnSpPr>
          <p:nvPr/>
        </p:nvCxnSpPr>
        <p:spPr>
          <a:xfrm flipH="1">
            <a:off x="1411378" y="3060336"/>
            <a:ext cx="2044885" cy="22176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143" idx="2"/>
            <a:endCxn id="144" idx="0"/>
          </p:cNvCxnSpPr>
          <p:nvPr/>
        </p:nvCxnSpPr>
        <p:spPr>
          <a:xfrm flipH="1">
            <a:off x="1411378" y="3058585"/>
            <a:ext cx="2605003" cy="221942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stCxn id="141" idx="2"/>
            <a:endCxn id="145" idx="0"/>
          </p:cNvCxnSpPr>
          <p:nvPr/>
        </p:nvCxnSpPr>
        <p:spPr>
          <a:xfrm flipH="1">
            <a:off x="1811892" y="3060336"/>
            <a:ext cx="1644371" cy="22176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90" y="5278008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7" name="Straight Connector 276"/>
          <p:cNvCxnSpPr>
            <a:stCxn id="143" idx="2"/>
            <a:endCxn id="276" idx="0"/>
          </p:cNvCxnSpPr>
          <p:nvPr/>
        </p:nvCxnSpPr>
        <p:spPr>
          <a:xfrm flipH="1">
            <a:off x="2281055" y="3058585"/>
            <a:ext cx="1735326" cy="221942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141" idx="2"/>
            <a:endCxn id="276" idx="0"/>
          </p:cNvCxnSpPr>
          <p:nvPr/>
        </p:nvCxnSpPr>
        <p:spPr>
          <a:xfrm flipH="1">
            <a:off x="2281055" y="3060336"/>
            <a:ext cx="1175208" cy="22176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/>
          <p:nvPr/>
        </p:nvCxnSpPr>
        <p:spPr>
          <a:xfrm>
            <a:off x="964309" y="2964586"/>
            <a:ext cx="3509" cy="258473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/>
          <p:cNvSpPr txBox="1"/>
          <p:nvPr/>
        </p:nvSpPr>
        <p:spPr>
          <a:xfrm>
            <a:off x="582412" y="401186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L3</a:t>
            </a:r>
            <a:endParaRPr lang="ko-KR" altLang="en-US" sz="1000" dirty="0"/>
          </a:p>
        </p:txBody>
      </p:sp>
      <p:cxnSp>
        <p:nvCxnSpPr>
          <p:cNvPr id="303" name="Straight Connector 302"/>
          <p:cNvCxnSpPr/>
          <p:nvPr/>
        </p:nvCxnSpPr>
        <p:spPr>
          <a:xfrm flipH="1">
            <a:off x="868415" y="5535985"/>
            <a:ext cx="2119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228501" y="3437408"/>
            <a:ext cx="1781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err="1" smtClean="0"/>
              <a:t>Anycast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G/W</a:t>
            </a:r>
            <a:endParaRPr lang="en-US" altLang="ko-KR" sz="1050" dirty="0"/>
          </a:p>
          <a:p>
            <a:pPr algn="r"/>
            <a:r>
              <a:rPr lang="en-US" altLang="ko-KR" sz="1050" dirty="0"/>
              <a:t>(</a:t>
            </a:r>
            <a:r>
              <a:rPr lang="en-US" altLang="ko-KR" sz="1050" dirty="0" smtClean="0"/>
              <a:t>Active-Active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73" name="Rectangle: Rounded Corners 372"/>
          <p:cNvSpPr/>
          <p:nvPr/>
        </p:nvSpPr>
        <p:spPr>
          <a:xfrm>
            <a:off x="1161197" y="5073512"/>
            <a:ext cx="859983" cy="485170"/>
          </a:xfrm>
          <a:prstGeom prst="roundRect">
            <a:avLst>
              <a:gd name="adj" fmla="val 3454"/>
            </a:avLst>
          </a:prstGeom>
          <a:solidFill>
            <a:srgbClr val="00B05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4" name="Straight Connector 373"/>
          <p:cNvCxnSpPr/>
          <p:nvPr/>
        </p:nvCxnSpPr>
        <p:spPr>
          <a:xfrm flipH="1">
            <a:off x="1028883" y="3394552"/>
            <a:ext cx="2119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/>
          <p:cNvSpPr/>
          <p:nvPr/>
        </p:nvSpPr>
        <p:spPr>
          <a:xfrm>
            <a:off x="2489587" y="5251231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384" name="Oval 383"/>
          <p:cNvSpPr/>
          <p:nvPr/>
        </p:nvSpPr>
        <p:spPr>
          <a:xfrm>
            <a:off x="1190362" y="5265313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385" name="Oval 384"/>
          <p:cNvSpPr/>
          <p:nvPr/>
        </p:nvSpPr>
        <p:spPr>
          <a:xfrm>
            <a:off x="1611663" y="5265313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386" name="Oval 385"/>
          <p:cNvSpPr/>
          <p:nvPr/>
        </p:nvSpPr>
        <p:spPr>
          <a:xfrm>
            <a:off x="2078366" y="5265313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cxnSp>
        <p:nvCxnSpPr>
          <p:cNvPr id="387" name="Straight Connector 386"/>
          <p:cNvCxnSpPr/>
          <p:nvPr/>
        </p:nvCxnSpPr>
        <p:spPr>
          <a:xfrm flipH="1">
            <a:off x="4951359" y="2506296"/>
            <a:ext cx="53585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/>
          <p:cNvSpPr txBox="1"/>
          <p:nvPr/>
        </p:nvSpPr>
        <p:spPr>
          <a:xfrm>
            <a:off x="5576114" y="2364919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40GE</a:t>
            </a:r>
            <a:endParaRPr lang="ko-KR" altLang="en-US" sz="1050" dirty="0"/>
          </a:p>
        </p:txBody>
      </p:sp>
      <p:sp>
        <p:nvSpPr>
          <p:cNvPr id="389" name="Rectangle 388"/>
          <p:cNvSpPr/>
          <p:nvPr/>
        </p:nvSpPr>
        <p:spPr>
          <a:xfrm>
            <a:off x="4834928" y="2296347"/>
            <a:ext cx="1562210" cy="727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2" name="Left Brace 391"/>
          <p:cNvSpPr/>
          <p:nvPr/>
        </p:nvSpPr>
        <p:spPr>
          <a:xfrm rot="16200000">
            <a:off x="1515781" y="5355004"/>
            <a:ext cx="76281" cy="79626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rrow: Pentagon 2"/>
          <p:cNvSpPr/>
          <p:nvPr/>
        </p:nvSpPr>
        <p:spPr>
          <a:xfrm rot="5400000">
            <a:off x="9019310" y="-967840"/>
            <a:ext cx="659081" cy="5029201"/>
          </a:xfrm>
          <a:prstGeom prst="homePlate">
            <a:avLst>
              <a:gd name="adj" fmla="val 30180"/>
            </a:avLst>
          </a:prstGeom>
          <a:pattFill prst="pct80">
            <a:fgClr>
              <a:schemeClr val="accent2"/>
            </a:fgClr>
            <a:bgClr>
              <a:schemeClr val="bg1"/>
            </a:bgClr>
          </a:patt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9610" y="1305089"/>
            <a:ext cx="1577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Solutions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1" name="Rectangle: Rounded Corners 372"/>
          <p:cNvSpPr/>
          <p:nvPr/>
        </p:nvSpPr>
        <p:spPr>
          <a:xfrm>
            <a:off x="2070662" y="5073512"/>
            <a:ext cx="859983" cy="485170"/>
          </a:xfrm>
          <a:prstGeom prst="roundRect">
            <a:avLst>
              <a:gd name="adj" fmla="val 3454"/>
            </a:avLst>
          </a:prstGeom>
          <a:solidFill>
            <a:srgbClr val="FFFF0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992686" y="5889054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서버팜</a:t>
            </a:r>
            <a:endParaRPr lang="ko-KR" altLang="en-US" sz="1200" b="1" dirty="0"/>
          </a:p>
        </p:txBody>
      </p:sp>
      <p:sp>
        <p:nvSpPr>
          <p:cNvPr id="133" name="Left Brace 391"/>
          <p:cNvSpPr/>
          <p:nvPr/>
        </p:nvSpPr>
        <p:spPr>
          <a:xfrm rot="16200000">
            <a:off x="2428066" y="5367464"/>
            <a:ext cx="76281" cy="79626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1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74" y="5292089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88" y="5292089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278" y="5286376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5" name="Straight Connector 158"/>
          <p:cNvCxnSpPr>
            <a:stCxn id="141" idx="2"/>
            <a:endCxn id="184" idx="0"/>
          </p:cNvCxnSpPr>
          <p:nvPr/>
        </p:nvCxnSpPr>
        <p:spPr>
          <a:xfrm>
            <a:off x="3456263" y="3060336"/>
            <a:ext cx="1031280" cy="222604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64"/>
          <p:cNvCxnSpPr>
            <a:stCxn id="143" idx="2"/>
            <a:endCxn id="184" idx="0"/>
          </p:cNvCxnSpPr>
          <p:nvPr/>
        </p:nvCxnSpPr>
        <p:spPr>
          <a:xfrm>
            <a:off x="4016381" y="3058585"/>
            <a:ext cx="471162" cy="222779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255"/>
          <p:cNvCxnSpPr>
            <a:stCxn id="143" idx="2"/>
            <a:endCxn id="182" idx="0"/>
          </p:cNvCxnSpPr>
          <p:nvPr/>
        </p:nvCxnSpPr>
        <p:spPr>
          <a:xfrm flipH="1">
            <a:off x="3615853" y="3058585"/>
            <a:ext cx="400528" cy="22335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258"/>
          <p:cNvCxnSpPr>
            <a:stCxn id="141" idx="2"/>
            <a:endCxn id="181" idx="0"/>
          </p:cNvCxnSpPr>
          <p:nvPr/>
        </p:nvCxnSpPr>
        <p:spPr>
          <a:xfrm flipH="1">
            <a:off x="3215339" y="3060336"/>
            <a:ext cx="240924" cy="22317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261"/>
          <p:cNvCxnSpPr>
            <a:stCxn id="143" idx="2"/>
            <a:endCxn id="181" idx="0"/>
          </p:cNvCxnSpPr>
          <p:nvPr/>
        </p:nvCxnSpPr>
        <p:spPr>
          <a:xfrm flipH="1">
            <a:off x="3215339" y="3058585"/>
            <a:ext cx="801042" cy="22335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264"/>
          <p:cNvCxnSpPr>
            <a:stCxn id="141" idx="2"/>
            <a:endCxn id="182" idx="0"/>
          </p:cNvCxnSpPr>
          <p:nvPr/>
        </p:nvCxnSpPr>
        <p:spPr>
          <a:xfrm>
            <a:off x="3456263" y="3060336"/>
            <a:ext cx="159590" cy="22317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75" y="5292089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6" name="Straight Connector 276"/>
          <p:cNvCxnSpPr>
            <a:stCxn id="141" idx="2"/>
            <a:endCxn id="194" idx="0"/>
          </p:cNvCxnSpPr>
          <p:nvPr/>
        </p:nvCxnSpPr>
        <p:spPr>
          <a:xfrm>
            <a:off x="3456263" y="3060336"/>
            <a:ext cx="600177" cy="22317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279"/>
          <p:cNvCxnSpPr>
            <a:stCxn id="143" idx="2"/>
            <a:endCxn id="194" idx="0"/>
          </p:cNvCxnSpPr>
          <p:nvPr/>
        </p:nvCxnSpPr>
        <p:spPr>
          <a:xfrm>
            <a:off x="4016381" y="3058585"/>
            <a:ext cx="40059" cy="223350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: Rounded Corners 372"/>
          <p:cNvSpPr/>
          <p:nvPr/>
        </p:nvSpPr>
        <p:spPr>
          <a:xfrm>
            <a:off x="2965158" y="5087593"/>
            <a:ext cx="1750237" cy="485170"/>
          </a:xfrm>
          <a:prstGeom prst="roundRect">
            <a:avLst>
              <a:gd name="adj" fmla="val 3454"/>
            </a:avLst>
          </a:prstGeom>
          <a:solidFill>
            <a:srgbClr val="FF000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00" name="Oval 377"/>
          <p:cNvSpPr/>
          <p:nvPr/>
        </p:nvSpPr>
        <p:spPr>
          <a:xfrm>
            <a:off x="4264972" y="5265312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02" name="Oval 383"/>
          <p:cNvSpPr/>
          <p:nvPr/>
        </p:nvSpPr>
        <p:spPr>
          <a:xfrm>
            <a:off x="2994323" y="5279394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03" name="Oval 384"/>
          <p:cNvSpPr/>
          <p:nvPr/>
        </p:nvSpPr>
        <p:spPr>
          <a:xfrm>
            <a:off x="3415624" y="5279394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05" name="Oval 385"/>
          <p:cNvSpPr/>
          <p:nvPr/>
        </p:nvSpPr>
        <p:spPr>
          <a:xfrm>
            <a:off x="3853751" y="5279394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336973" y="5873628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  <p:sp>
        <p:nvSpPr>
          <p:cNvPr id="209" name="Left Brace 391"/>
          <p:cNvSpPr/>
          <p:nvPr/>
        </p:nvSpPr>
        <p:spPr>
          <a:xfrm rot="16200000">
            <a:off x="3834073" y="4897732"/>
            <a:ext cx="45719" cy="1716925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4699073" y="5884962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전화기</a:t>
            </a:r>
            <a:endParaRPr lang="ko-KR" altLang="en-US" sz="1200" b="1" dirty="0"/>
          </a:p>
        </p:txBody>
      </p:sp>
      <p:pic>
        <p:nvPicPr>
          <p:cNvPr id="213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85" y="5286376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99" y="5286376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65" y="5280663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6" name="Straight Connector 158"/>
          <p:cNvCxnSpPr>
            <a:stCxn id="141" idx="2"/>
            <a:endCxn id="215" idx="0"/>
          </p:cNvCxnSpPr>
          <p:nvPr/>
        </p:nvCxnSpPr>
        <p:spPr>
          <a:xfrm>
            <a:off x="3456263" y="3060336"/>
            <a:ext cx="2874567" cy="222032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164"/>
          <p:cNvCxnSpPr>
            <a:stCxn id="143" idx="2"/>
            <a:endCxn id="215" idx="0"/>
          </p:cNvCxnSpPr>
          <p:nvPr/>
        </p:nvCxnSpPr>
        <p:spPr>
          <a:xfrm>
            <a:off x="4016381" y="3058585"/>
            <a:ext cx="2314449" cy="222207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55"/>
          <p:cNvCxnSpPr>
            <a:stCxn id="143" idx="2"/>
            <a:endCxn id="214" idx="0"/>
          </p:cNvCxnSpPr>
          <p:nvPr/>
        </p:nvCxnSpPr>
        <p:spPr>
          <a:xfrm>
            <a:off x="4016381" y="3058585"/>
            <a:ext cx="1414183" cy="22277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58"/>
          <p:cNvCxnSpPr>
            <a:stCxn id="141" idx="2"/>
            <a:endCxn id="213" idx="0"/>
          </p:cNvCxnSpPr>
          <p:nvPr/>
        </p:nvCxnSpPr>
        <p:spPr>
          <a:xfrm>
            <a:off x="3456263" y="3060336"/>
            <a:ext cx="1573787" cy="22260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61"/>
          <p:cNvCxnSpPr>
            <a:stCxn id="143" idx="2"/>
            <a:endCxn id="213" idx="0"/>
          </p:cNvCxnSpPr>
          <p:nvPr/>
        </p:nvCxnSpPr>
        <p:spPr>
          <a:xfrm>
            <a:off x="4016381" y="3058585"/>
            <a:ext cx="1013669" cy="22277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64"/>
          <p:cNvCxnSpPr>
            <a:stCxn id="141" idx="2"/>
            <a:endCxn id="214" idx="0"/>
          </p:cNvCxnSpPr>
          <p:nvPr/>
        </p:nvCxnSpPr>
        <p:spPr>
          <a:xfrm>
            <a:off x="3456263" y="3060336"/>
            <a:ext cx="1974301" cy="22260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62" y="5286376"/>
            <a:ext cx="362530" cy="23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Straight Connector 276"/>
          <p:cNvCxnSpPr>
            <a:stCxn id="143" idx="2"/>
            <a:endCxn id="223" idx="0"/>
          </p:cNvCxnSpPr>
          <p:nvPr/>
        </p:nvCxnSpPr>
        <p:spPr>
          <a:xfrm>
            <a:off x="4016381" y="3058585"/>
            <a:ext cx="1883346" cy="22277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79"/>
          <p:cNvCxnSpPr>
            <a:stCxn id="141" idx="2"/>
            <a:endCxn id="223" idx="0"/>
          </p:cNvCxnSpPr>
          <p:nvPr/>
        </p:nvCxnSpPr>
        <p:spPr>
          <a:xfrm>
            <a:off x="3456263" y="3060336"/>
            <a:ext cx="2443464" cy="22260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: Rounded Corners 372"/>
          <p:cNvSpPr/>
          <p:nvPr/>
        </p:nvSpPr>
        <p:spPr>
          <a:xfrm>
            <a:off x="4779869" y="5081880"/>
            <a:ext cx="859983" cy="485170"/>
          </a:xfrm>
          <a:prstGeom prst="roundRect">
            <a:avLst>
              <a:gd name="adj" fmla="val 3454"/>
            </a:avLst>
          </a:prstGeom>
          <a:solidFill>
            <a:srgbClr val="0070C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7" name="Oval 377"/>
          <p:cNvSpPr/>
          <p:nvPr/>
        </p:nvSpPr>
        <p:spPr>
          <a:xfrm>
            <a:off x="6108259" y="5259599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28" name="Oval 383"/>
          <p:cNvSpPr/>
          <p:nvPr/>
        </p:nvSpPr>
        <p:spPr>
          <a:xfrm>
            <a:off x="4809034" y="5273681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29" name="Oval 384"/>
          <p:cNvSpPr/>
          <p:nvPr/>
        </p:nvSpPr>
        <p:spPr>
          <a:xfrm>
            <a:off x="5230335" y="5273681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31" name="Oval 385"/>
          <p:cNvSpPr/>
          <p:nvPr/>
        </p:nvSpPr>
        <p:spPr>
          <a:xfrm>
            <a:off x="5697038" y="5273681"/>
            <a:ext cx="137362" cy="1373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G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232" name="Left Brace 391"/>
          <p:cNvSpPr/>
          <p:nvPr/>
        </p:nvSpPr>
        <p:spPr>
          <a:xfrm rot="16200000">
            <a:off x="5134453" y="5363372"/>
            <a:ext cx="76281" cy="79626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Rectangle: Rounded Corners 372"/>
          <p:cNvSpPr/>
          <p:nvPr/>
        </p:nvSpPr>
        <p:spPr>
          <a:xfrm>
            <a:off x="5689334" y="5081880"/>
            <a:ext cx="859983" cy="485170"/>
          </a:xfrm>
          <a:prstGeom prst="roundRect">
            <a:avLst>
              <a:gd name="adj" fmla="val 3454"/>
            </a:avLst>
          </a:prstGeom>
          <a:solidFill>
            <a:srgbClr val="C0000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5611358" y="5897422"/>
            <a:ext cx="10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WIPS</a:t>
            </a:r>
            <a:endParaRPr lang="ko-KR" altLang="en-US" sz="1200" b="1" dirty="0"/>
          </a:p>
        </p:txBody>
      </p:sp>
      <p:sp>
        <p:nvSpPr>
          <p:cNvPr id="237" name="Left Brace 391"/>
          <p:cNvSpPr/>
          <p:nvPr/>
        </p:nvSpPr>
        <p:spPr>
          <a:xfrm rot="16200000">
            <a:off x="6046738" y="5375832"/>
            <a:ext cx="76281" cy="796267"/>
          </a:xfrm>
          <a:prstGeom prst="leftBrace">
            <a:avLst>
              <a:gd name="adj1" fmla="val 389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양쪽 모서리가 둥근 사각형 254"/>
          <p:cNvSpPr/>
          <p:nvPr/>
        </p:nvSpPr>
        <p:spPr bwMode="auto">
          <a:xfrm flipH="1">
            <a:off x="355933" y="1237798"/>
            <a:ext cx="6288980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6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</a:t>
            </a:r>
            <a:r>
              <a:rPr kumimoji="1" lang="en-US" altLang="ko-KR" sz="16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ACI </a:t>
            </a:r>
            <a:r>
              <a:rPr kumimoji="1" lang="ko-KR" altLang="en-US" sz="16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패브릭 구조</a:t>
            </a:r>
          </a:p>
        </p:txBody>
      </p:sp>
      <p:sp>
        <p:nvSpPr>
          <p:cNvPr id="257" name="양쪽 모서리가 둥근 사각형 256"/>
          <p:cNvSpPr/>
          <p:nvPr/>
        </p:nvSpPr>
        <p:spPr bwMode="auto">
          <a:xfrm flipH="1">
            <a:off x="6841814" y="1971900"/>
            <a:ext cx="5019674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구조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8" name="양쪽 모서리가 둥근 사각형 257"/>
          <p:cNvSpPr/>
          <p:nvPr/>
        </p:nvSpPr>
        <p:spPr bwMode="auto">
          <a:xfrm flipH="1">
            <a:off x="6841814" y="3539197"/>
            <a:ext cx="5019674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 smtClean="0">
                <a:solidFill>
                  <a:schemeClr val="bg1"/>
                </a:solidFill>
              </a:rPr>
              <a:t>성능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0" name="양쪽 모서리가 둥근 사각형 259"/>
          <p:cNvSpPr/>
          <p:nvPr/>
        </p:nvSpPr>
        <p:spPr bwMode="auto">
          <a:xfrm flipH="1">
            <a:off x="6834250" y="5044813"/>
            <a:ext cx="5019674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hangingPunct="0"/>
            <a:r>
              <a:rPr lang="ko-KR" altLang="en-US" sz="1600" b="1" dirty="0">
                <a:solidFill>
                  <a:schemeClr val="bg1"/>
                </a:solidFill>
              </a:rPr>
              <a:t>보안 </a:t>
            </a:r>
            <a:r>
              <a:rPr lang="en-US" altLang="ko-KR" sz="1600" b="1" dirty="0">
                <a:solidFill>
                  <a:schemeClr val="bg1"/>
                </a:solidFill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</a:rPr>
              <a:t>운영</a:t>
            </a:r>
          </a:p>
        </p:txBody>
      </p:sp>
    </p:spTree>
    <p:extLst>
      <p:ext uri="{BB962C8B-B14F-4D97-AF65-F5344CB8AC3E}">
        <p14:creationId xmlns:p14="http://schemas.microsoft.com/office/powerpoint/2010/main" val="33385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SDN?</a:t>
            </a:r>
            <a:endParaRPr lang="ko-KR" altLang="en-US" sz="3200" dirty="0"/>
          </a:p>
        </p:txBody>
      </p:sp>
      <p:sp>
        <p:nvSpPr>
          <p:cNvPr id="69" name="직사각형 371"/>
          <p:cNvSpPr/>
          <p:nvPr/>
        </p:nvSpPr>
        <p:spPr>
          <a:xfrm>
            <a:off x="738480" y="1144608"/>
            <a:ext cx="10824870" cy="798765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" h="38100" prst="artDeco"/>
            </a:sp3d>
          </a:bodyPr>
          <a:lstStyle/>
          <a:p>
            <a:pPr marL="0" lvl="1" algn="just" defTabSz="1330325">
              <a:lnSpc>
                <a:spcPct val="120000"/>
              </a:lnSpc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lang="en-US" altLang="ko-KR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SDN 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Spine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스위치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, SDN Leaf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스위치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, SDN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컨트롤러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관리용 </a:t>
            </a:r>
            <a:r>
              <a:rPr lang="en-US" altLang="ko-KR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L2</a:t>
            </a:r>
            <a:r>
              <a:rPr lang="ko-KR" altLang="en-US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스위치</a:t>
            </a:r>
            <a:r>
              <a:rPr lang="en-US" altLang="ko-KR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, NAC 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등 내부 </a:t>
            </a:r>
            <a:r>
              <a:rPr lang="ko-KR" altLang="en-US" kern="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업무망</a:t>
            </a:r>
            <a:r>
              <a:rPr lang="ko-KR" altLang="en-US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rPr>
              <a:t> 구축</a:t>
            </a:r>
            <a:endParaRPr kumimoji="0" lang="en-US" altLang="ko-KR" kern="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양쪽 모서리가 둥근 사각형 161"/>
          <p:cNvSpPr/>
          <p:nvPr/>
        </p:nvSpPr>
        <p:spPr bwMode="auto">
          <a:xfrm flipH="1">
            <a:off x="1326292" y="4632987"/>
            <a:ext cx="1823117" cy="1913675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167" name="Picture 10" descr="C:\Users\woo\Desktop\시스템아이콘\그림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9988" y="5618035"/>
            <a:ext cx="432226" cy="432226"/>
          </a:xfrm>
          <a:prstGeom prst="rect">
            <a:avLst/>
          </a:prstGeom>
          <a:noFill/>
        </p:spPr>
      </p:pic>
      <p:pic>
        <p:nvPicPr>
          <p:cNvPr id="168" name="Picture 6" descr="C:\Users\woo\Desktop\시스템아이콘\Untitled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6799" y="5627830"/>
            <a:ext cx="467988" cy="481623"/>
          </a:xfrm>
          <a:prstGeom prst="rect">
            <a:avLst/>
          </a:prstGeom>
          <a:noFill/>
        </p:spPr>
      </p:pic>
      <p:grpSp>
        <p:nvGrpSpPr>
          <p:cNvPr id="183" name="Group 3967"/>
          <p:cNvGrpSpPr>
            <a:grpSpLocks/>
          </p:cNvGrpSpPr>
          <p:nvPr/>
        </p:nvGrpSpPr>
        <p:grpSpPr bwMode="auto">
          <a:xfrm>
            <a:off x="1704516" y="4812669"/>
            <a:ext cx="1006392" cy="583961"/>
            <a:chOff x="2716" y="2102"/>
            <a:chExt cx="408" cy="248"/>
          </a:xfrm>
        </p:grpSpPr>
        <p:pic>
          <p:nvPicPr>
            <p:cNvPr id="184" name="Picture 53" descr="LargeCloud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716" y="2102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" name="Rectangle 54"/>
            <p:cNvSpPr>
              <a:spLocks noChangeArrowheads="1"/>
            </p:cNvSpPr>
            <p:nvPr/>
          </p:nvSpPr>
          <p:spPr bwMode="gray">
            <a:xfrm>
              <a:off x="2836" y="2192"/>
              <a:ext cx="175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107315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인터넷</a:t>
              </a:r>
              <a:endParaRPr kumimoji="1" lang="ko-KR" alt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3" name="양쪽 모서리가 둥근 사각형 262"/>
          <p:cNvSpPr/>
          <p:nvPr/>
        </p:nvSpPr>
        <p:spPr bwMode="auto">
          <a:xfrm flipH="1">
            <a:off x="1381332" y="2200117"/>
            <a:ext cx="1665807" cy="1926157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89982" tIns="71985" rIns="89982" bIns="0"/>
          <a:lstStyle/>
          <a:p>
            <a:pPr marL="419635" lvl="1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799" dirty="0">
              <a:solidFill>
                <a:prstClr val="black"/>
              </a:solidFill>
              <a:ea typeface="굴림" pitchFamily="50" charset="-127"/>
            </a:endParaRPr>
          </a:p>
        </p:txBody>
      </p:sp>
      <p:pic>
        <p:nvPicPr>
          <p:cNvPr id="266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209" y="2360453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8" name="APIC"/>
          <p:cNvGrpSpPr/>
          <p:nvPr/>
        </p:nvGrpSpPr>
        <p:grpSpPr>
          <a:xfrm>
            <a:off x="1921019" y="3032135"/>
            <a:ext cx="720099" cy="674856"/>
            <a:chOff x="4869174" y="1646464"/>
            <a:chExt cx="1553552" cy="1579931"/>
          </a:xfrm>
        </p:grpSpPr>
        <p:sp>
          <p:nvSpPr>
            <p:cNvPr id="269" name="Rounded Rectangle 448"/>
            <p:cNvSpPr/>
            <p:nvPr/>
          </p:nvSpPr>
          <p:spPr>
            <a:xfrm rot="2700000">
              <a:off x="5003451" y="1814787"/>
              <a:ext cx="1319770" cy="1319770"/>
            </a:xfrm>
            <a:prstGeom prst="roundRect">
              <a:avLst>
                <a:gd name="adj" fmla="val 5947"/>
              </a:avLst>
            </a:prstGeom>
            <a:gradFill flip="none" rotWithShape="1">
              <a:gsLst>
                <a:gs pos="100000">
                  <a:srgbClr val="706D6D">
                    <a:alpha val="0"/>
                  </a:srgbClr>
                </a:gs>
                <a:gs pos="2083">
                  <a:srgbClr val="EAB430">
                    <a:lumMod val="5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rgbClr val="E7E6E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70" name="Group 449"/>
            <p:cNvGrpSpPr/>
            <p:nvPr/>
          </p:nvGrpSpPr>
          <p:grpSpPr>
            <a:xfrm>
              <a:off x="5112843" y="1886403"/>
              <a:ext cx="1176540" cy="1176540"/>
              <a:chOff x="5112848" y="1886403"/>
              <a:chExt cx="1176541" cy="1176541"/>
            </a:xfrm>
          </p:grpSpPr>
          <p:sp>
            <p:nvSpPr>
              <p:cNvPr id="278" name="Rounded Rectangle 457"/>
              <p:cNvSpPr/>
              <p:nvPr/>
            </p:nvSpPr>
            <p:spPr>
              <a:xfrm rot="2700000">
                <a:off x="5112848" y="1886403"/>
                <a:ext cx="1176541" cy="1176541"/>
              </a:xfrm>
              <a:prstGeom prst="roundRect">
                <a:avLst>
                  <a:gd name="adj" fmla="val 5947"/>
                </a:avLst>
              </a:prstGeom>
              <a:gradFill flip="none" rotWithShape="1">
                <a:gsLst>
                  <a:gs pos="89000">
                    <a:srgbClr val="706D6D">
                      <a:alpha val="0"/>
                    </a:srgbClr>
                  </a:gs>
                  <a:gs pos="100000">
                    <a:srgbClr val="EAB430">
                      <a:lumMod val="5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rgbClr val="E7E6E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9" name="Rounded Rectangle 458"/>
              <p:cNvSpPr/>
              <p:nvPr/>
            </p:nvSpPr>
            <p:spPr>
              <a:xfrm rot="2700000">
                <a:off x="5282468" y="2056023"/>
                <a:ext cx="837300" cy="837300"/>
              </a:xfrm>
              <a:prstGeom prst="roundRect">
                <a:avLst>
                  <a:gd name="adj" fmla="val 5947"/>
                </a:avLst>
              </a:prstGeom>
              <a:gradFill flip="none" rotWithShape="1">
                <a:gsLst>
                  <a:gs pos="0">
                    <a:srgbClr val="EAB430">
                      <a:alpha val="90000"/>
                    </a:srgbClr>
                  </a:gs>
                  <a:gs pos="100000">
                    <a:srgbClr val="EAB430">
                      <a:lumMod val="50000"/>
                      <a:alpha val="90000"/>
                    </a:srgbClr>
                  </a:gs>
                </a:gsLst>
                <a:lin ang="2700000" scaled="1"/>
                <a:tileRect/>
              </a:gradFill>
              <a:ln w="76200" cap="flat" cmpd="sng" algn="ctr">
                <a:gradFill>
                  <a:gsLst>
                    <a:gs pos="0">
                      <a:srgbClr val="EAB430">
                        <a:lumMod val="60000"/>
                        <a:lumOff val="40000"/>
                      </a:srgbClr>
                    </a:gs>
                    <a:gs pos="100000">
                      <a:srgbClr val="EAB430">
                        <a:lumMod val="75000"/>
                      </a:srgbClr>
                    </a:gs>
                  </a:gsLst>
                  <a:lin ang="5400000" scaled="0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rgbClr val="E7E6E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71" name="Rectangle 450"/>
            <p:cNvSpPr/>
            <p:nvPr/>
          </p:nvSpPr>
          <p:spPr>
            <a:xfrm>
              <a:off x="5056235" y="2101230"/>
              <a:ext cx="1224831" cy="74296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sz="900" kern="0" dirty="0">
                  <a:solidFill>
                    <a:srgbClr val="5E460A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APIC</a:t>
              </a:r>
            </a:p>
          </p:txBody>
        </p:sp>
        <p:pic>
          <p:nvPicPr>
            <p:cNvPr id="272" name="Picture 4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088" y="1646464"/>
              <a:ext cx="262045" cy="304653"/>
            </a:xfrm>
            <a:prstGeom prst="rect">
              <a:avLst/>
            </a:prstGeom>
            <a:noFill/>
            <a:ln>
              <a:noFill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3" name="Freeform 452"/>
            <p:cNvSpPr>
              <a:spLocks noEditPoints="1"/>
            </p:cNvSpPr>
            <p:nvPr/>
          </p:nvSpPr>
          <p:spPr bwMode="auto">
            <a:xfrm>
              <a:off x="4869174" y="2359127"/>
              <a:ext cx="387171" cy="191852"/>
            </a:xfrm>
            <a:custGeom>
              <a:avLst/>
              <a:gdLst>
                <a:gd name="T0" fmla="*/ 260 w 520"/>
                <a:gd name="T1" fmla="*/ 0 h 258"/>
                <a:gd name="T2" fmla="*/ 0 w 520"/>
                <a:gd name="T3" fmla="*/ 226 h 258"/>
                <a:gd name="T4" fmla="*/ 44 w 520"/>
                <a:gd name="T5" fmla="*/ 258 h 258"/>
                <a:gd name="T6" fmla="*/ 476 w 520"/>
                <a:gd name="T7" fmla="*/ 258 h 258"/>
                <a:gd name="T8" fmla="*/ 520 w 520"/>
                <a:gd name="T9" fmla="*/ 226 h 258"/>
                <a:gd name="T10" fmla="*/ 260 w 520"/>
                <a:gd name="T11" fmla="*/ 0 h 258"/>
                <a:gd name="T12" fmla="*/ 42 w 520"/>
                <a:gd name="T13" fmla="*/ 173 h 258"/>
                <a:gd name="T14" fmla="*/ 28 w 520"/>
                <a:gd name="T15" fmla="*/ 179 h 258"/>
                <a:gd name="T16" fmla="*/ 16 w 520"/>
                <a:gd name="T17" fmla="*/ 174 h 258"/>
                <a:gd name="T18" fmla="*/ 22 w 520"/>
                <a:gd name="T19" fmla="*/ 154 h 258"/>
                <a:gd name="T20" fmla="*/ 36 w 520"/>
                <a:gd name="T21" fmla="*/ 160 h 258"/>
                <a:gd name="T22" fmla="*/ 42 w 520"/>
                <a:gd name="T23" fmla="*/ 173 h 258"/>
                <a:gd name="T24" fmla="*/ 345 w 520"/>
                <a:gd name="T25" fmla="*/ 32 h 258"/>
                <a:gd name="T26" fmla="*/ 349 w 520"/>
                <a:gd name="T27" fmla="*/ 22 h 258"/>
                <a:gd name="T28" fmla="*/ 369 w 520"/>
                <a:gd name="T29" fmla="*/ 29 h 258"/>
                <a:gd name="T30" fmla="*/ 364 w 520"/>
                <a:gd name="T31" fmla="*/ 40 h 258"/>
                <a:gd name="T32" fmla="*/ 351 w 520"/>
                <a:gd name="T33" fmla="*/ 45 h 258"/>
                <a:gd name="T34" fmla="*/ 345 w 520"/>
                <a:gd name="T35" fmla="*/ 32 h 258"/>
                <a:gd name="T36" fmla="*/ 250 w 520"/>
                <a:gd name="T37" fmla="*/ 9 h 258"/>
                <a:gd name="T38" fmla="*/ 260 w 520"/>
                <a:gd name="T39" fmla="*/ 8 h 258"/>
                <a:gd name="T40" fmla="*/ 271 w 520"/>
                <a:gd name="T41" fmla="*/ 9 h 258"/>
                <a:gd name="T42" fmla="*/ 271 w 520"/>
                <a:gd name="T43" fmla="*/ 17 h 258"/>
                <a:gd name="T44" fmla="*/ 260 w 520"/>
                <a:gd name="T45" fmla="*/ 27 h 258"/>
                <a:gd name="T46" fmla="*/ 250 w 520"/>
                <a:gd name="T47" fmla="*/ 17 h 258"/>
                <a:gd name="T48" fmla="*/ 250 w 520"/>
                <a:gd name="T49" fmla="*/ 9 h 258"/>
                <a:gd name="T50" fmla="*/ 93 w 520"/>
                <a:gd name="T51" fmla="*/ 97 h 258"/>
                <a:gd name="T52" fmla="*/ 79 w 520"/>
                <a:gd name="T53" fmla="*/ 97 h 258"/>
                <a:gd name="T54" fmla="*/ 68 w 520"/>
                <a:gd name="T55" fmla="*/ 86 h 258"/>
                <a:gd name="T56" fmla="*/ 83 w 520"/>
                <a:gd name="T57" fmla="*/ 71 h 258"/>
                <a:gd name="T58" fmla="*/ 93 w 520"/>
                <a:gd name="T59" fmla="*/ 82 h 258"/>
                <a:gd name="T60" fmla="*/ 93 w 520"/>
                <a:gd name="T61" fmla="*/ 97 h 258"/>
                <a:gd name="T62" fmla="*/ 170 w 520"/>
                <a:gd name="T63" fmla="*/ 45 h 258"/>
                <a:gd name="T64" fmla="*/ 156 w 520"/>
                <a:gd name="T65" fmla="*/ 40 h 258"/>
                <a:gd name="T66" fmla="*/ 152 w 520"/>
                <a:gd name="T67" fmla="*/ 30 h 258"/>
                <a:gd name="T68" fmla="*/ 172 w 520"/>
                <a:gd name="T69" fmla="*/ 22 h 258"/>
                <a:gd name="T70" fmla="*/ 175 w 520"/>
                <a:gd name="T71" fmla="*/ 32 h 258"/>
                <a:gd name="T72" fmla="*/ 170 w 520"/>
                <a:gd name="T73" fmla="*/ 45 h 258"/>
                <a:gd name="T74" fmla="*/ 283 w 520"/>
                <a:gd name="T75" fmla="*/ 229 h 258"/>
                <a:gd name="T76" fmla="*/ 250 w 520"/>
                <a:gd name="T77" fmla="*/ 231 h 258"/>
                <a:gd name="T78" fmla="*/ 248 w 520"/>
                <a:gd name="T79" fmla="*/ 197 h 258"/>
                <a:gd name="T80" fmla="*/ 374 w 520"/>
                <a:gd name="T81" fmla="*/ 88 h 258"/>
                <a:gd name="T82" fmla="*/ 378 w 520"/>
                <a:gd name="T83" fmla="*/ 91 h 258"/>
                <a:gd name="T84" fmla="*/ 283 w 520"/>
                <a:gd name="T85" fmla="*/ 229 h 258"/>
                <a:gd name="T86" fmla="*/ 442 w 520"/>
                <a:gd name="T87" fmla="*/ 97 h 258"/>
                <a:gd name="T88" fmla="*/ 427 w 520"/>
                <a:gd name="T89" fmla="*/ 97 h 258"/>
                <a:gd name="T90" fmla="*/ 427 w 520"/>
                <a:gd name="T91" fmla="*/ 82 h 258"/>
                <a:gd name="T92" fmla="*/ 438 w 520"/>
                <a:gd name="T93" fmla="*/ 71 h 258"/>
                <a:gd name="T94" fmla="*/ 453 w 520"/>
                <a:gd name="T95" fmla="*/ 86 h 258"/>
                <a:gd name="T96" fmla="*/ 442 w 520"/>
                <a:gd name="T97" fmla="*/ 97 h 258"/>
                <a:gd name="T98" fmla="*/ 492 w 520"/>
                <a:gd name="T99" fmla="*/ 179 h 258"/>
                <a:gd name="T100" fmla="*/ 479 w 520"/>
                <a:gd name="T101" fmla="*/ 173 h 258"/>
                <a:gd name="T102" fmla="*/ 484 w 520"/>
                <a:gd name="T103" fmla="*/ 159 h 258"/>
                <a:gd name="T104" fmla="*/ 498 w 520"/>
                <a:gd name="T105" fmla="*/ 154 h 258"/>
                <a:gd name="T106" fmla="*/ 505 w 520"/>
                <a:gd name="T107" fmla="*/ 173 h 258"/>
                <a:gd name="T108" fmla="*/ 492 w 520"/>
                <a:gd name="T109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0" h="258">
                  <a:moveTo>
                    <a:pt x="260" y="0"/>
                  </a:moveTo>
                  <a:cubicBezTo>
                    <a:pt x="117" y="0"/>
                    <a:pt x="0" y="101"/>
                    <a:pt x="0" y="226"/>
                  </a:cubicBezTo>
                  <a:cubicBezTo>
                    <a:pt x="0" y="247"/>
                    <a:pt x="15" y="258"/>
                    <a:pt x="44" y="258"/>
                  </a:cubicBezTo>
                  <a:cubicBezTo>
                    <a:pt x="476" y="258"/>
                    <a:pt x="476" y="258"/>
                    <a:pt x="476" y="258"/>
                  </a:cubicBezTo>
                  <a:cubicBezTo>
                    <a:pt x="506" y="258"/>
                    <a:pt x="520" y="247"/>
                    <a:pt x="520" y="226"/>
                  </a:cubicBezTo>
                  <a:cubicBezTo>
                    <a:pt x="520" y="101"/>
                    <a:pt x="404" y="0"/>
                    <a:pt x="260" y="0"/>
                  </a:cubicBezTo>
                  <a:close/>
                  <a:moveTo>
                    <a:pt x="42" y="173"/>
                  </a:moveTo>
                  <a:cubicBezTo>
                    <a:pt x="40" y="179"/>
                    <a:pt x="34" y="181"/>
                    <a:pt x="28" y="179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8" y="167"/>
                    <a:pt x="20" y="160"/>
                    <a:pt x="22" y="154"/>
                  </a:cubicBezTo>
                  <a:cubicBezTo>
                    <a:pt x="36" y="160"/>
                    <a:pt x="36" y="160"/>
                    <a:pt x="36" y="160"/>
                  </a:cubicBezTo>
                  <a:cubicBezTo>
                    <a:pt x="42" y="162"/>
                    <a:pt x="44" y="168"/>
                    <a:pt x="42" y="173"/>
                  </a:cubicBezTo>
                  <a:close/>
                  <a:moveTo>
                    <a:pt x="345" y="32"/>
                  </a:moveTo>
                  <a:cubicBezTo>
                    <a:pt x="349" y="22"/>
                    <a:pt x="349" y="22"/>
                    <a:pt x="349" y="22"/>
                  </a:cubicBezTo>
                  <a:cubicBezTo>
                    <a:pt x="356" y="24"/>
                    <a:pt x="362" y="27"/>
                    <a:pt x="369" y="29"/>
                  </a:cubicBezTo>
                  <a:cubicBezTo>
                    <a:pt x="364" y="40"/>
                    <a:pt x="364" y="40"/>
                    <a:pt x="364" y="40"/>
                  </a:cubicBezTo>
                  <a:cubicBezTo>
                    <a:pt x="362" y="45"/>
                    <a:pt x="356" y="48"/>
                    <a:pt x="351" y="45"/>
                  </a:cubicBezTo>
                  <a:cubicBezTo>
                    <a:pt x="345" y="43"/>
                    <a:pt x="343" y="37"/>
                    <a:pt x="345" y="32"/>
                  </a:cubicBezTo>
                  <a:close/>
                  <a:moveTo>
                    <a:pt x="250" y="9"/>
                  </a:moveTo>
                  <a:cubicBezTo>
                    <a:pt x="253" y="8"/>
                    <a:pt x="257" y="8"/>
                    <a:pt x="260" y="8"/>
                  </a:cubicBezTo>
                  <a:cubicBezTo>
                    <a:pt x="264" y="8"/>
                    <a:pt x="267" y="8"/>
                    <a:pt x="271" y="9"/>
                  </a:cubicBezTo>
                  <a:cubicBezTo>
                    <a:pt x="271" y="17"/>
                    <a:pt x="271" y="17"/>
                    <a:pt x="271" y="17"/>
                  </a:cubicBezTo>
                  <a:cubicBezTo>
                    <a:pt x="271" y="23"/>
                    <a:pt x="266" y="27"/>
                    <a:pt x="260" y="27"/>
                  </a:cubicBezTo>
                  <a:cubicBezTo>
                    <a:pt x="255" y="27"/>
                    <a:pt x="250" y="23"/>
                    <a:pt x="250" y="17"/>
                  </a:cubicBezTo>
                  <a:lnTo>
                    <a:pt x="250" y="9"/>
                  </a:lnTo>
                  <a:close/>
                  <a:moveTo>
                    <a:pt x="93" y="97"/>
                  </a:moveTo>
                  <a:cubicBezTo>
                    <a:pt x="89" y="101"/>
                    <a:pt x="83" y="101"/>
                    <a:pt x="79" y="97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73" y="81"/>
                    <a:pt x="78" y="76"/>
                    <a:pt x="83" y="71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7" y="86"/>
                    <a:pt x="97" y="93"/>
                    <a:pt x="93" y="97"/>
                  </a:cubicBezTo>
                  <a:close/>
                  <a:moveTo>
                    <a:pt x="170" y="45"/>
                  </a:moveTo>
                  <a:cubicBezTo>
                    <a:pt x="164" y="48"/>
                    <a:pt x="158" y="45"/>
                    <a:pt x="156" y="4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8" y="27"/>
                    <a:pt x="165" y="24"/>
                    <a:pt x="172" y="2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8" y="37"/>
                    <a:pt x="175" y="43"/>
                    <a:pt x="170" y="45"/>
                  </a:cubicBezTo>
                  <a:close/>
                  <a:moveTo>
                    <a:pt x="283" y="229"/>
                  </a:moveTo>
                  <a:cubicBezTo>
                    <a:pt x="275" y="239"/>
                    <a:pt x="259" y="240"/>
                    <a:pt x="250" y="231"/>
                  </a:cubicBezTo>
                  <a:cubicBezTo>
                    <a:pt x="240" y="222"/>
                    <a:pt x="239" y="207"/>
                    <a:pt x="248" y="197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8" y="91"/>
                    <a:pt x="378" y="91"/>
                    <a:pt x="378" y="91"/>
                  </a:cubicBezTo>
                  <a:lnTo>
                    <a:pt x="283" y="229"/>
                  </a:lnTo>
                  <a:close/>
                  <a:moveTo>
                    <a:pt x="442" y="97"/>
                  </a:moveTo>
                  <a:cubicBezTo>
                    <a:pt x="438" y="101"/>
                    <a:pt x="431" y="101"/>
                    <a:pt x="427" y="97"/>
                  </a:cubicBezTo>
                  <a:cubicBezTo>
                    <a:pt x="423" y="93"/>
                    <a:pt x="423" y="86"/>
                    <a:pt x="427" y="82"/>
                  </a:cubicBezTo>
                  <a:cubicBezTo>
                    <a:pt x="438" y="71"/>
                    <a:pt x="438" y="71"/>
                    <a:pt x="438" y="71"/>
                  </a:cubicBezTo>
                  <a:cubicBezTo>
                    <a:pt x="443" y="76"/>
                    <a:pt x="448" y="81"/>
                    <a:pt x="453" y="86"/>
                  </a:cubicBezTo>
                  <a:lnTo>
                    <a:pt x="442" y="97"/>
                  </a:lnTo>
                  <a:close/>
                  <a:moveTo>
                    <a:pt x="492" y="179"/>
                  </a:moveTo>
                  <a:cubicBezTo>
                    <a:pt x="487" y="181"/>
                    <a:pt x="481" y="178"/>
                    <a:pt x="479" y="173"/>
                  </a:cubicBezTo>
                  <a:cubicBezTo>
                    <a:pt x="476" y="168"/>
                    <a:pt x="479" y="162"/>
                    <a:pt x="484" y="159"/>
                  </a:cubicBezTo>
                  <a:cubicBezTo>
                    <a:pt x="498" y="154"/>
                    <a:pt x="498" y="154"/>
                    <a:pt x="498" y="154"/>
                  </a:cubicBezTo>
                  <a:cubicBezTo>
                    <a:pt x="501" y="160"/>
                    <a:pt x="503" y="167"/>
                    <a:pt x="505" y="173"/>
                  </a:cubicBezTo>
                  <a:lnTo>
                    <a:pt x="492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74" name="Group 453"/>
            <p:cNvGrpSpPr>
              <a:grpSpLocks noChangeAspect="1"/>
            </p:cNvGrpSpPr>
            <p:nvPr/>
          </p:nvGrpSpPr>
          <p:grpSpPr bwMode="auto">
            <a:xfrm>
              <a:off x="5560380" y="2912897"/>
              <a:ext cx="269484" cy="313498"/>
              <a:chOff x="5451" y="1149"/>
              <a:chExt cx="349" cy="406"/>
            </a:xfrm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6" name="Freeform 455"/>
              <p:cNvSpPr>
                <a:spLocks noEditPoints="1"/>
              </p:cNvSpPr>
              <p:nvPr/>
            </p:nvSpPr>
            <p:spPr bwMode="auto">
              <a:xfrm>
                <a:off x="5451" y="1204"/>
                <a:ext cx="349" cy="351"/>
              </a:xfrm>
              <a:custGeom>
                <a:avLst/>
                <a:gdLst>
                  <a:gd name="T0" fmla="*/ 110 w 221"/>
                  <a:gd name="T1" fmla="*/ 0 h 222"/>
                  <a:gd name="T2" fmla="*/ 0 w 221"/>
                  <a:gd name="T3" fmla="*/ 111 h 222"/>
                  <a:gd name="T4" fmla="*/ 110 w 221"/>
                  <a:gd name="T5" fmla="*/ 222 h 222"/>
                  <a:gd name="T6" fmla="*/ 221 w 221"/>
                  <a:gd name="T7" fmla="*/ 111 h 222"/>
                  <a:gd name="T8" fmla="*/ 110 w 221"/>
                  <a:gd name="T9" fmla="*/ 0 h 222"/>
                  <a:gd name="T10" fmla="*/ 181 w 221"/>
                  <a:gd name="T11" fmla="*/ 152 h 222"/>
                  <a:gd name="T12" fmla="*/ 170 w 221"/>
                  <a:gd name="T13" fmla="*/ 156 h 222"/>
                  <a:gd name="T14" fmla="*/ 102 w 221"/>
                  <a:gd name="T15" fmla="*/ 121 h 222"/>
                  <a:gd name="T16" fmla="*/ 98 w 221"/>
                  <a:gd name="T17" fmla="*/ 114 h 222"/>
                  <a:gd name="T18" fmla="*/ 98 w 221"/>
                  <a:gd name="T19" fmla="*/ 113 h 222"/>
                  <a:gd name="T20" fmla="*/ 98 w 221"/>
                  <a:gd name="T21" fmla="*/ 38 h 222"/>
                  <a:gd name="T22" fmla="*/ 106 w 221"/>
                  <a:gd name="T23" fmla="*/ 29 h 222"/>
                  <a:gd name="T24" fmla="*/ 115 w 221"/>
                  <a:gd name="T25" fmla="*/ 38 h 222"/>
                  <a:gd name="T26" fmla="*/ 115 w 221"/>
                  <a:gd name="T27" fmla="*/ 109 h 222"/>
                  <a:gd name="T28" fmla="*/ 177 w 221"/>
                  <a:gd name="T29" fmla="*/ 141 h 222"/>
                  <a:gd name="T30" fmla="*/ 181 w 221"/>
                  <a:gd name="T31" fmla="*/ 15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1" h="222">
                    <a:moveTo>
                      <a:pt x="110" y="0"/>
                    </a:moveTo>
                    <a:cubicBezTo>
                      <a:pt x="49" y="0"/>
                      <a:pt x="0" y="50"/>
                      <a:pt x="0" y="111"/>
                    </a:cubicBezTo>
                    <a:cubicBezTo>
                      <a:pt x="0" y="172"/>
                      <a:pt x="49" y="222"/>
                      <a:pt x="110" y="222"/>
                    </a:cubicBezTo>
                    <a:cubicBezTo>
                      <a:pt x="172" y="222"/>
                      <a:pt x="221" y="172"/>
                      <a:pt x="221" y="111"/>
                    </a:cubicBezTo>
                    <a:cubicBezTo>
                      <a:pt x="221" y="50"/>
                      <a:pt x="172" y="0"/>
                      <a:pt x="110" y="0"/>
                    </a:cubicBezTo>
                    <a:close/>
                    <a:moveTo>
                      <a:pt x="181" y="152"/>
                    </a:moveTo>
                    <a:cubicBezTo>
                      <a:pt x="179" y="156"/>
                      <a:pt x="174" y="158"/>
                      <a:pt x="170" y="156"/>
                    </a:cubicBezTo>
                    <a:cubicBezTo>
                      <a:pt x="102" y="121"/>
                      <a:pt x="102" y="121"/>
                      <a:pt x="102" y="121"/>
                    </a:cubicBezTo>
                    <a:cubicBezTo>
                      <a:pt x="99" y="120"/>
                      <a:pt x="98" y="117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3"/>
                      <a:pt x="102" y="29"/>
                      <a:pt x="106" y="29"/>
                    </a:cubicBezTo>
                    <a:cubicBezTo>
                      <a:pt x="111" y="29"/>
                      <a:pt x="115" y="33"/>
                      <a:pt x="115" y="38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77" y="141"/>
                      <a:pt x="177" y="141"/>
                      <a:pt x="177" y="141"/>
                    </a:cubicBezTo>
                    <a:cubicBezTo>
                      <a:pt x="182" y="143"/>
                      <a:pt x="183" y="148"/>
                      <a:pt x="181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7" name="Freeform 456"/>
              <p:cNvSpPr>
                <a:spLocks/>
              </p:cNvSpPr>
              <p:nvPr/>
            </p:nvSpPr>
            <p:spPr bwMode="auto">
              <a:xfrm>
                <a:off x="5523" y="1149"/>
                <a:ext cx="205" cy="26"/>
              </a:xfrm>
              <a:custGeom>
                <a:avLst/>
                <a:gdLst>
                  <a:gd name="T0" fmla="*/ 87 w 87"/>
                  <a:gd name="T1" fmla="*/ 5 h 11"/>
                  <a:gd name="T2" fmla="*/ 81 w 87"/>
                  <a:gd name="T3" fmla="*/ 11 h 11"/>
                  <a:gd name="T4" fmla="*/ 5 w 87"/>
                  <a:gd name="T5" fmla="*/ 11 h 11"/>
                  <a:gd name="T6" fmla="*/ 0 w 87"/>
                  <a:gd name="T7" fmla="*/ 5 h 11"/>
                  <a:gd name="T8" fmla="*/ 0 w 87"/>
                  <a:gd name="T9" fmla="*/ 5 h 11"/>
                  <a:gd name="T10" fmla="*/ 5 w 87"/>
                  <a:gd name="T11" fmla="*/ 0 h 11"/>
                  <a:gd name="T12" fmla="*/ 81 w 87"/>
                  <a:gd name="T13" fmla="*/ 0 h 11"/>
                  <a:gd name="T14" fmla="*/ 87 w 87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11">
                    <a:moveTo>
                      <a:pt x="87" y="5"/>
                    </a:moveTo>
                    <a:cubicBezTo>
                      <a:pt x="87" y="8"/>
                      <a:pt x="84" y="11"/>
                      <a:pt x="81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4" y="0"/>
                      <a:pt x="87" y="2"/>
                      <a:pt x="8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000" kern="0" dirty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75" name="Freeform 454"/>
            <p:cNvSpPr>
              <a:spLocks noEditPoints="1"/>
            </p:cNvSpPr>
            <p:nvPr/>
          </p:nvSpPr>
          <p:spPr bwMode="auto">
            <a:xfrm>
              <a:off x="6198303" y="2302812"/>
              <a:ext cx="224423" cy="297362"/>
            </a:xfrm>
            <a:custGeom>
              <a:avLst/>
              <a:gdLst>
                <a:gd name="T0" fmla="*/ 165 w 178"/>
                <a:gd name="T1" fmla="*/ 83 h 235"/>
                <a:gd name="T2" fmla="*/ 154 w 178"/>
                <a:gd name="T3" fmla="*/ 83 h 235"/>
                <a:gd name="T4" fmla="*/ 154 w 178"/>
                <a:gd name="T5" fmla="*/ 77 h 235"/>
                <a:gd name="T6" fmla="*/ 151 w 178"/>
                <a:gd name="T7" fmla="*/ 77 h 235"/>
                <a:gd name="T8" fmla="*/ 151 w 178"/>
                <a:gd name="T9" fmla="*/ 61 h 235"/>
                <a:gd name="T10" fmla="*/ 89 w 178"/>
                <a:gd name="T11" fmla="*/ 0 h 235"/>
                <a:gd name="T12" fmla="*/ 27 w 178"/>
                <a:gd name="T13" fmla="*/ 61 h 235"/>
                <a:gd name="T14" fmla="*/ 27 w 178"/>
                <a:gd name="T15" fmla="*/ 77 h 235"/>
                <a:gd name="T16" fmla="*/ 24 w 178"/>
                <a:gd name="T17" fmla="*/ 77 h 235"/>
                <a:gd name="T18" fmla="*/ 24 w 178"/>
                <a:gd name="T19" fmla="*/ 83 h 235"/>
                <a:gd name="T20" fmla="*/ 13 w 178"/>
                <a:gd name="T21" fmla="*/ 83 h 235"/>
                <a:gd name="T22" fmla="*/ 0 w 178"/>
                <a:gd name="T23" fmla="*/ 96 h 235"/>
                <a:gd name="T24" fmla="*/ 0 w 178"/>
                <a:gd name="T25" fmla="*/ 222 h 235"/>
                <a:gd name="T26" fmla="*/ 13 w 178"/>
                <a:gd name="T27" fmla="*/ 235 h 235"/>
                <a:gd name="T28" fmla="*/ 165 w 178"/>
                <a:gd name="T29" fmla="*/ 235 h 235"/>
                <a:gd name="T30" fmla="*/ 178 w 178"/>
                <a:gd name="T31" fmla="*/ 222 h 235"/>
                <a:gd name="T32" fmla="*/ 178 w 178"/>
                <a:gd name="T33" fmla="*/ 96 h 235"/>
                <a:gd name="T34" fmla="*/ 165 w 178"/>
                <a:gd name="T35" fmla="*/ 83 h 235"/>
                <a:gd name="T36" fmla="*/ 47 w 178"/>
                <a:gd name="T37" fmla="*/ 61 h 235"/>
                <a:gd name="T38" fmla="*/ 89 w 178"/>
                <a:gd name="T39" fmla="*/ 19 h 235"/>
                <a:gd name="T40" fmla="*/ 131 w 178"/>
                <a:gd name="T41" fmla="*/ 61 h 235"/>
                <a:gd name="T42" fmla="*/ 131 w 178"/>
                <a:gd name="T43" fmla="*/ 77 h 235"/>
                <a:gd name="T44" fmla="*/ 128 w 178"/>
                <a:gd name="T45" fmla="*/ 77 h 235"/>
                <a:gd name="T46" fmla="*/ 128 w 178"/>
                <a:gd name="T47" fmla="*/ 83 h 235"/>
                <a:gd name="T48" fmla="*/ 50 w 178"/>
                <a:gd name="T49" fmla="*/ 83 h 235"/>
                <a:gd name="T50" fmla="*/ 50 w 178"/>
                <a:gd name="T51" fmla="*/ 77 h 235"/>
                <a:gd name="T52" fmla="*/ 47 w 178"/>
                <a:gd name="T53" fmla="*/ 77 h 235"/>
                <a:gd name="T54" fmla="*/ 47 w 178"/>
                <a:gd name="T55" fmla="*/ 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8" h="235">
                  <a:moveTo>
                    <a:pt x="165" y="83"/>
                  </a:moveTo>
                  <a:cubicBezTo>
                    <a:pt x="154" y="83"/>
                    <a:pt x="154" y="83"/>
                    <a:pt x="154" y="83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27"/>
                    <a:pt x="123" y="0"/>
                    <a:pt x="89" y="0"/>
                  </a:cubicBezTo>
                  <a:cubicBezTo>
                    <a:pt x="55" y="0"/>
                    <a:pt x="27" y="27"/>
                    <a:pt x="27" y="61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6" y="83"/>
                    <a:pt x="0" y="88"/>
                    <a:pt x="0" y="9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9"/>
                    <a:pt x="6" y="235"/>
                    <a:pt x="13" y="235"/>
                  </a:cubicBezTo>
                  <a:cubicBezTo>
                    <a:pt x="165" y="235"/>
                    <a:pt x="165" y="235"/>
                    <a:pt x="165" y="235"/>
                  </a:cubicBezTo>
                  <a:cubicBezTo>
                    <a:pt x="172" y="235"/>
                    <a:pt x="178" y="229"/>
                    <a:pt x="178" y="222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88"/>
                    <a:pt x="172" y="83"/>
                    <a:pt x="165" y="83"/>
                  </a:cubicBezTo>
                  <a:close/>
                  <a:moveTo>
                    <a:pt x="47" y="61"/>
                  </a:moveTo>
                  <a:cubicBezTo>
                    <a:pt x="47" y="38"/>
                    <a:pt x="66" y="19"/>
                    <a:pt x="89" y="19"/>
                  </a:cubicBezTo>
                  <a:cubicBezTo>
                    <a:pt x="112" y="19"/>
                    <a:pt x="131" y="38"/>
                    <a:pt x="131" y="6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7" y="77"/>
                    <a:pt x="47" y="77"/>
                    <a:pt x="47" y="77"/>
                  </a:cubicBezTo>
                  <a:lnTo>
                    <a:pt x="47" y="61"/>
                  </a:lnTo>
                  <a:close/>
                </a:path>
              </a:pathLst>
            </a:custGeom>
            <a:solidFill>
              <a:srgbClr val="E7E6E6"/>
            </a:solidFill>
            <a:ln w="34925" cap="rnd">
              <a:noFill/>
              <a:round/>
              <a:headEnd/>
              <a:tailEnd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000" kern="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80" name="직사각형 279"/>
          <p:cNvSpPr/>
          <p:nvPr/>
        </p:nvSpPr>
        <p:spPr>
          <a:xfrm>
            <a:off x="1428912" y="2262110"/>
            <a:ext cx="1508964" cy="1775469"/>
          </a:xfrm>
          <a:prstGeom prst="rect">
            <a:avLst/>
          </a:prstGeom>
          <a:noFill/>
          <a:ln w="19050" cap="flat" cmpd="sng" algn="ctr">
            <a:solidFill>
              <a:srgbClr val="F79646"/>
            </a:solidFill>
            <a:prstDash val="soli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2908523" y="7424390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1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2908523" y="7892442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2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908523" y="8360494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3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908523" y="8767142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4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908523" y="9188586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5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908523" y="9656638"/>
            <a:ext cx="179547" cy="179547"/>
          </a:xfrm>
          <a:prstGeom prst="roundRect">
            <a:avLst/>
          </a:prstGeom>
          <a:solidFill>
            <a:srgbClr val="49A1E9"/>
          </a:solidFill>
          <a:ln w="12700" cap="flat" cmpd="sng" algn="ctr">
            <a:solidFill>
              <a:srgbClr val="1876C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9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6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pic>
        <p:nvPicPr>
          <p:cNvPr id="477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67" y="2355332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8" name="Picture 12" descr="D:\2.Biz_Resource\2.제안서 Resource\icons\Device\Api Controller\Png_256\Api Controll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955" y="2355332"/>
            <a:ext cx="375892" cy="4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3" name="양쪽 모서리가 둥근 사각형 502"/>
          <p:cNvSpPr/>
          <p:nvPr/>
        </p:nvSpPr>
        <p:spPr bwMode="auto">
          <a:xfrm flipH="1">
            <a:off x="1326174" y="4169256"/>
            <a:ext cx="1820494" cy="396497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FFC000"/>
            </a:fgClr>
            <a:bgClr>
              <a:schemeClr val="bg1"/>
            </a:bgClr>
          </a:pattFill>
          <a:ln w="6350" cap="flat" cmpd="sng" algn="ctr">
            <a:solidFill>
              <a:srgbClr val="A9C5D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12" algn="ctr" fontAlgn="base" latinLnBrk="0">
              <a:spcBef>
                <a:spcPct val="0"/>
              </a:spcBef>
              <a:spcAft>
                <a:spcPts val="240"/>
              </a:spcAft>
            </a:pPr>
            <a:r>
              <a:rPr kumimoji="1" lang="en-US" altLang="ko-KR" sz="1400" kern="0" dirty="0" smtClean="0">
                <a:solidFill>
                  <a:srgbClr val="4F82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Internet / DMZ</a:t>
            </a:r>
            <a:endParaRPr kumimoji="1" lang="ko-KR" altLang="en-US" sz="1400" kern="0" dirty="0">
              <a:solidFill>
                <a:srgbClr val="4F82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02721" y="4844915"/>
            <a:ext cx="8149447" cy="1424779"/>
            <a:chOff x="4713077" y="4844915"/>
            <a:chExt cx="6639091" cy="1424779"/>
          </a:xfrm>
        </p:grpSpPr>
        <p:sp>
          <p:nvSpPr>
            <p:cNvPr id="523" name="양쪽 모서리가 둥근 사각형 522"/>
            <p:cNvSpPr/>
            <p:nvPr/>
          </p:nvSpPr>
          <p:spPr bwMode="auto">
            <a:xfrm flipH="1">
              <a:off x="6363164" y="5067782"/>
              <a:ext cx="1566720" cy="120191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pic>
          <p:nvPicPr>
            <p:cNvPr id="180" name="그림 179" descr="wireless_wirelessicon_20080115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5400000">
              <a:off x="6692141" y="5300980"/>
              <a:ext cx="388387" cy="4280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1" name="Picture 3" descr="C:\Users\woo\Desktop\시스템아이콘\Untitled-2 (2)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672293" y="5894136"/>
              <a:ext cx="524604" cy="295253"/>
            </a:xfrm>
            <a:prstGeom prst="rect">
              <a:avLst/>
            </a:prstGeom>
            <a:noFill/>
          </p:spPr>
        </p:pic>
        <p:cxnSp>
          <p:nvCxnSpPr>
            <p:cNvPr id="182" name="구부러진 연결선 181"/>
            <p:cNvCxnSpPr>
              <a:endCxn id="181" idx="3"/>
            </p:cNvCxnSpPr>
            <p:nvPr/>
          </p:nvCxnSpPr>
          <p:spPr>
            <a:xfrm rot="5400000">
              <a:off x="7170647" y="5723221"/>
              <a:ext cx="344793" cy="292291"/>
            </a:xfrm>
            <a:prstGeom prst="curvedConnector2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sp>
          <p:nvSpPr>
            <p:cNvPr id="244" name="양쪽 모서리가 둥근 사각형 243"/>
            <p:cNvSpPr/>
            <p:nvPr/>
          </p:nvSpPr>
          <p:spPr bwMode="auto">
            <a:xfrm flipH="1">
              <a:off x="8151590" y="5062828"/>
              <a:ext cx="1546831" cy="119121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sp>
          <p:nvSpPr>
            <p:cNvPr id="245" name="양쪽 모서리가 둥근 사각형 244"/>
            <p:cNvSpPr/>
            <p:nvPr/>
          </p:nvSpPr>
          <p:spPr bwMode="auto">
            <a:xfrm flipH="1">
              <a:off x="8151591" y="4844915"/>
              <a:ext cx="1546830" cy="334251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0070C0"/>
              </a:fgClr>
              <a:bgClr>
                <a:schemeClr val="bg1"/>
              </a:bgClr>
            </a:patt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12" algn="ctr" fontAlgn="base" latinLnBrk="0">
                <a:spcBef>
                  <a:spcPct val="0"/>
                </a:spcBef>
                <a:spcAft>
                  <a:spcPts val="240"/>
                </a:spcAft>
              </a:pPr>
              <a:r>
                <a:rPr kumimoji="1" lang="ko-KR" altLang="en-US" sz="1200" kern="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</a:t>
              </a:r>
              <a:endParaRPr kumimoji="1" lang="ko-KR" altLang="en-US" sz="12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6" name="양쪽 모서리가 둥근 사각형 245"/>
            <p:cNvSpPr/>
            <p:nvPr/>
          </p:nvSpPr>
          <p:spPr bwMode="auto">
            <a:xfrm flipH="1">
              <a:off x="9780480" y="5055880"/>
              <a:ext cx="1566720" cy="120191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sp>
          <p:nvSpPr>
            <p:cNvPr id="247" name="양쪽 모서리가 둥근 사각형 246"/>
            <p:cNvSpPr/>
            <p:nvPr/>
          </p:nvSpPr>
          <p:spPr bwMode="auto">
            <a:xfrm flipH="1">
              <a:off x="9782628" y="4844915"/>
              <a:ext cx="1569540" cy="347661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0070C0"/>
              </a:fgClr>
              <a:bgClr>
                <a:schemeClr val="bg1"/>
              </a:bgClr>
            </a:patt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12" algn="ctr" fontAlgn="base" latinLnBrk="0">
                <a:spcBef>
                  <a:spcPct val="0"/>
                </a:spcBef>
                <a:spcAft>
                  <a:spcPts val="240"/>
                </a:spcAft>
              </a:pPr>
              <a:r>
                <a:rPr kumimoji="1" lang="ko-KR" altLang="en-US" sz="1200" kern="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서버팜</a:t>
              </a:r>
              <a:endParaRPr kumimoji="1" lang="ko-KR" altLang="en-US" sz="12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51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4619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0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8565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1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7190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2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387347" y="535599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3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646340" y="535599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4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91669" y="535599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6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425445" y="541553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7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684438" y="541553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8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929767" y="541553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39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465710" y="5481795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0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24703" y="5481795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1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970032" y="5481795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2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503808" y="5541326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3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62801" y="5541326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344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008130" y="5541326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79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523689" y="5626213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0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82682" y="5626213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1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028011" y="5626213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2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561787" y="5685744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3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20780" y="5685744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4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066109" y="5685744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5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602052" y="575200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6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61045" y="575200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7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106374" y="5752009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8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640150" y="581154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89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99143" y="581154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90" name="Picture 16" descr="C:\Users\woo\Desktop\시스템아이콘\그림2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144472" y="5811540"/>
              <a:ext cx="353215" cy="353215"/>
            </a:xfrm>
            <a:prstGeom prst="rect">
              <a:avLst/>
            </a:prstGeom>
            <a:noFill/>
          </p:spPr>
        </p:pic>
        <p:pic>
          <p:nvPicPr>
            <p:cNvPr id="491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5750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2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4375" y="5341983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3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9136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4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3082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5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1707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6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0267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7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892" y="5552439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8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53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9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7599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0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6224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1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784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2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409" y="5755638"/>
              <a:ext cx="255355" cy="37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1" name="양쪽 모서리가 둥근 사각형 520"/>
            <p:cNvSpPr/>
            <p:nvPr/>
          </p:nvSpPr>
          <p:spPr bwMode="auto">
            <a:xfrm flipH="1">
              <a:off x="4718045" y="5074730"/>
              <a:ext cx="1563061" cy="119121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sp>
          <p:nvSpPr>
            <p:cNvPr id="522" name="양쪽 모서리가 둥근 사각형 521"/>
            <p:cNvSpPr/>
            <p:nvPr/>
          </p:nvSpPr>
          <p:spPr bwMode="auto">
            <a:xfrm flipH="1">
              <a:off x="4713077" y="4856817"/>
              <a:ext cx="1568028" cy="334251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FFFF00"/>
              </a:fgClr>
              <a:bgClr>
                <a:schemeClr val="bg1"/>
              </a:bgClr>
            </a:patt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12" algn="ctr" fontAlgn="base" latinLnBrk="0">
                <a:spcBef>
                  <a:spcPct val="0"/>
                </a:spcBef>
                <a:spcAft>
                  <a:spcPts val="240"/>
                </a:spcAft>
              </a:pPr>
              <a:r>
                <a:rPr kumimoji="1" lang="en-US" altLang="ko-KR" sz="1200" kern="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IP </a:t>
              </a:r>
              <a:r>
                <a:rPr kumimoji="1" lang="ko-KR" altLang="en-US" sz="1200" kern="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전화망</a:t>
              </a:r>
              <a:endParaRPr kumimoji="1" lang="ko-KR" altLang="en-US" sz="1200" kern="0" dirty="0" smtClean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24" name="양쪽 모서리가 둥근 사각형 523"/>
            <p:cNvSpPr/>
            <p:nvPr/>
          </p:nvSpPr>
          <p:spPr bwMode="auto">
            <a:xfrm flipH="1">
              <a:off x="6363163" y="4856817"/>
              <a:ext cx="1571689" cy="347661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FFFF00"/>
              </a:fgClr>
              <a:bgClr>
                <a:schemeClr val="bg1"/>
              </a:bgClr>
            </a:patt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12" algn="ctr" fontAlgn="base" latinLnBrk="0">
                <a:spcBef>
                  <a:spcPct val="0"/>
                </a:spcBef>
                <a:spcAft>
                  <a:spcPts val="240"/>
                </a:spcAft>
              </a:pPr>
              <a:r>
                <a:rPr kumimoji="1" lang="ko-KR" altLang="en-US" sz="1200" kern="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무선</a:t>
              </a:r>
              <a:r>
                <a:rPr kumimoji="1" lang="en-US" altLang="ko-KR" sz="1200" kern="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/WIPS</a:t>
              </a:r>
              <a:endParaRPr kumimoji="1" lang="en-US" altLang="ko-KR" sz="1200" kern="0" dirty="0" smtClean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65" name="Picture 7" descr="C:\Users\woo\Desktop\시스템아이콘\Untitled-4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96553" y="5300473"/>
              <a:ext cx="385270" cy="396496"/>
            </a:xfrm>
            <a:prstGeom prst="rect">
              <a:avLst/>
            </a:prstGeom>
            <a:noFill/>
          </p:spPr>
        </p:pic>
        <p:cxnSp>
          <p:nvCxnSpPr>
            <p:cNvPr id="569" name="구부러진 연결선 568"/>
            <p:cNvCxnSpPr/>
            <p:nvPr/>
          </p:nvCxnSpPr>
          <p:spPr>
            <a:xfrm rot="5400000">
              <a:off x="5596302" y="5706675"/>
              <a:ext cx="344793" cy="292291"/>
            </a:xfrm>
            <a:prstGeom prst="curvedConnector2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pic>
          <p:nvPicPr>
            <p:cNvPr id="570" name="Picture 7" descr="C:\Users\woo\Desktop\시스템아이콘\Untitled-4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722208" y="5283927"/>
              <a:ext cx="385270" cy="396496"/>
            </a:xfrm>
            <a:prstGeom prst="rect">
              <a:avLst/>
            </a:prstGeom>
            <a:noFill/>
          </p:spPr>
        </p:pic>
        <p:pic>
          <p:nvPicPr>
            <p:cNvPr id="571" name="Picture 119" descr="IP Phone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096" y="5853716"/>
              <a:ext cx="573126" cy="30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3181917" y="1740303"/>
            <a:ext cx="8165281" cy="2952793"/>
            <a:chOff x="4546362" y="1758409"/>
            <a:chExt cx="6800836" cy="2952793"/>
          </a:xfrm>
        </p:grpSpPr>
        <p:sp>
          <p:nvSpPr>
            <p:cNvPr id="606" name="양쪽 모서리가 둥근 사각형 605"/>
            <p:cNvSpPr/>
            <p:nvPr/>
          </p:nvSpPr>
          <p:spPr bwMode="auto">
            <a:xfrm flipH="1">
              <a:off x="4546362" y="2193105"/>
              <a:ext cx="6800836" cy="251809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A9C5D3"/>
              </a:solidFill>
              <a:prstDash val="solid"/>
            </a:ln>
            <a:effectLst/>
          </p:spPr>
          <p:txBody>
            <a:bodyPr lIns="89982" tIns="71985" rIns="89982" bIns="0"/>
            <a:lstStyle/>
            <a:p>
              <a:pPr marL="419635" lvl="1"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799" dirty="0">
                <a:solidFill>
                  <a:prstClr val="black"/>
                </a:solidFill>
                <a:ea typeface="굴림" pitchFamily="50" charset="-127"/>
              </a:endParaRPr>
            </a:p>
          </p:txBody>
        </p:sp>
        <p:pic>
          <p:nvPicPr>
            <p:cNvPr id="611" name="Picture 10" descr="C:\Users\ecoffey\AppData\Local\Temp\Rar$DRa0.111\Source\Png-256\Cisco Nexus 9000 in NX-OS mode__default_256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270" y="2345501"/>
              <a:ext cx="337838" cy="485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2" name="Picture 10" descr="C:\Users\ecoffey\AppData\Local\Temp\Rar$DRa0.111\Source\Png-256\Cisco Nexus 9000 in NX-OS mode__default_256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817" y="2345501"/>
              <a:ext cx="337838" cy="485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0" name="Straight Connector 170"/>
            <p:cNvCxnSpPr>
              <a:stCxn id="611" idx="2"/>
              <a:endCxn id="722" idx="0"/>
            </p:cNvCxnSpPr>
            <p:nvPr/>
          </p:nvCxnSpPr>
          <p:spPr>
            <a:xfrm flipH="1">
              <a:off x="5609958" y="2830602"/>
              <a:ext cx="1879231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173"/>
            <p:cNvCxnSpPr>
              <a:stCxn id="612" idx="2"/>
              <a:endCxn id="722" idx="0"/>
            </p:cNvCxnSpPr>
            <p:nvPr/>
          </p:nvCxnSpPr>
          <p:spPr>
            <a:xfrm flipH="1">
              <a:off x="5609958" y="2830602"/>
              <a:ext cx="2534778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176"/>
            <p:cNvCxnSpPr>
              <a:stCxn id="611" idx="2"/>
              <a:endCxn id="609" idx="0"/>
            </p:cNvCxnSpPr>
            <p:nvPr/>
          </p:nvCxnSpPr>
          <p:spPr>
            <a:xfrm flipH="1">
              <a:off x="5104211" y="2830602"/>
              <a:ext cx="2384978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179"/>
            <p:cNvCxnSpPr>
              <a:stCxn id="611" idx="2"/>
              <a:endCxn id="725" idx="0"/>
            </p:cNvCxnSpPr>
            <p:nvPr/>
          </p:nvCxnSpPr>
          <p:spPr>
            <a:xfrm flipH="1">
              <a:off x="6098656" y="2830602"/>
              <a:ext cx="1390533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182"/>
            <p:cNvCxnSpPr>
              <a:stCxn id="611" idx="2"/>
              <a:endCxn id="728" idx="0"/>
            </p:cNvCxnSpPr>
            <p:nvPr/>
          </p:nvCxnSpPr>
          <p:spPr>
            <a:xfrm flipH="1">
              <a:off x="6614275" y="2830602"/>
              <a:ext cx="874914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194"/>
            <p:cNvCxnSpPr>
              <a:stCxn id="612" idx="2"/>
              <a:endCxn id="734" idx="0"/>
            </p:cNvCxnSpPr>
            <p:nvPr/>
          </p:nvCxnSpPr>
          <p:spPr>
            <a:xfrm flipH="1">
              <a:off x="7568040" y="2830602"/>
              <a:ext cx="576696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200"/>
            <p:cNvCxnSpPr>
              <a:stCxn id="611" idx="2"/>
              <a:endCxn id="731" idx="0"/>
            </p:cNvCxnSpPr>
            <p:nvPr/>
          </p:nvCxnSpPr>
          <p:spPr>
            <a:xfrm flipH="1">
              <a:off x="7105630" y="2830602"/>
              <a:ext cx="383559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203"/>
            <p:cNvCxnSpPr>
              <a:stCxn id="612" idx="2"/>
              <a:endCxn id="731" idx="0"/>
            </p:cNvCxnSpPr>
            <p:nvPr/>
          </p:nvCxnSpPr>
          <p:spPr>
            <a:xfrm flipH="1">
              <a:off x="7105630" y="2830602"/>
              <a:ext cx="1039106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209"/>
            <p:cNvCxnSpPr>
              <a:stCxn id="612" idx="2"/>
              <a:endCxn id="725" idx="0"/>
            </p:cNvCxnSpPr>
            <p:nvPr/>
          </p:nvCxnSpPr>
          <p:spPr>
            <a:xfrm flipH="1">
              <a:off x="6098656" y="2830602"/>
              <a:ext cx="2046080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209"/>
            <p:cNvCxnSpPr>
              <a:stCxn id="612" idx="2"/>
              <a:endCxn id="728" idx="0"/>
            </p:cNvCxnSpPr>
            <p:nvPr/>
          </p:nvCxnSpPr>
          <p:spPr>
            <a:xfrm flipH="1">
              <a:off x="6614275" y="2830602"/>
              <a:ext cx="1530461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194"/>
            <p:cNvCxnSpPr>
              <a:stCxn id="611" idx="2"/>
              <a:endCxn id="734" idx="0"/>
            </p:cNvCxnSpPr>
            <p:nvPr/>
          </p:nvCxnSpPr>
          <p:spPr>
            <a:xfrm>
              <a:off x="7489189" y="2830602"/>
              <a:ext cx="78851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176"/>
            <p:cNvCxnSpPr>
              <a:stCxn id="612" idx="2"/>
              <a:endCxn id="609" idx="0"/>
            </p:cNvCxnSpPr>
            <p:nvPr/>
          </p:nvCxnSpPr>
          <p:spPr>
            <a:xfrm flipH="1">
              <a:off x="5104211" y="2830602"/>
              <a:ext cx="3040525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170"/>
            <p:cNvCxnSpPr>
              <a:stCxn id="611" idx="2"/>
              <a:endCxn id="740" idx="0"/>
            </p:cNvCxnSpPr>
            <p:nvPr/>
          </p:nvCxnSpPr>
          <p:spPr>
            <a:xfrm>
              <a:off x="7489189" y="2830602"/>
              <a:ext cx="1009569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173"/>
            <p:cNvCxnSpPr>
              <a:stCxn id="612" idx="2"/>
              <a:endCxn id="740" idx="0"/>
            </p:cNvCxnSpPr>
            <p:nvPr/>
          </p:nvCxnSpPr>
          <p:spPr>
            <a:xfrm>
              <a:off x="8144736" y="2830602"/>
              <a:ext cx="354022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176"/>
            <p:cNvCxnSpPr>
              <a:endCxn id="737" idx="0"/>
            </p:cNvCxnSpPr>
            <p:nvPr/>
          </p:nvCxnSpPr>
          <p:spPr>
            <a:xfrm>
              <a:off x="7501535" y="2873397"/>
              <a:ext cx="540493" cy="121153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179"/>
            <p:cNvCxnSpPr>
              <a:stCxn id="611" idx="2"/>
              <a:endCxn id="743" idx="0"/>
            </p:cNvCxnSpPr>
            <p:nvPr/>
          </p:nvCxnSpPr>
          <p:spPr>
            <a:xfrm>
              <a:off x="7489189" y="2830602"/>
              <a:ext cx="1473132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182"/>
            <p:cNvCxnSpPr>
              <a:stCxn id="611" idx="2"/>
              <a:endCxn id="746" idx="0"/>
            </p:cNvCxnSpPr>
            <p:nvPr/>
          </p:nvCxnSpPr>
          <p:spPr>
            <a:xfrm>
              <a:off x="7489189" y="2830602"/>
              <a:ext cx="1963296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194"/>
            <p:cNvCxnSpPr>
              <a:stCxn id="612" idx="2"/>
              <a:endCxn id="752" idx="0"/>
            </p:cNvCxnSpPr>
            <p:nvPr/>
          </p:nvCxnSpPr>
          <p:spPr>
            <a:xfrm>
              <a:off x="8144736" y="2830602"/>
              <a:ext cx="2268769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200"/>
            <p:cNvCxnSpPr>
              <a:stCxn id="611" idx="2"/>
              <a:endCxn id="749" idx="0"/>
            </p:cNvCxnSpPr>
            <p:nvPr/>
          </p:nvCxnSpPr>
          <p:spPr>
            <a:xfrm>
              <a:off x="7489189" y="2830602"/>
              <a:ext cx="2460441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203"/>
            <p:cNvCxnSpPr>
              <a:stCxn id="612" idx="2"/>
              <a:endCxn id="749" idx="0"/>
            </p:cNvCxnSpPr>
            <p:nvPr/>
          </p:nvCxnSpPr>
          <p:spPr>
            <a:xfrm>
              <a:off x="8144736" y="2830602"/>
              <a:ext cx="1804894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209"/>
            <p:cNvCxnSpPr>
              <a:stCxn id="612" idx="2"/>
              <a:endCxn id="743" idx="0"/>
            </p:cNvCxnSpPr>
            <p:nvPr/>
          </p:nvCxnSpPr>
          <p:spPr>
            <a:xfrm>
              <a:off x="8144736" y="2830602"/>
              <a:ext cx="817585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209"/>
            <p:cNvCxnSpPr>
              <a:stCxn id="612" idx="2"/>
              <a:endCxn id="746" idx="0"/>
            </p:cNvCxnSpPr>
            <p:nvPr/>
          </p:nvCxnSpPr>
          <p:spPr>
            <a:xfrm>
              <a:off x="8144736" y="2830602"/>
              <a:ext cx="1307749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194"/>
            <p:cNvCxnSpPr>
              <a:stCxn id="611" idx="2"/>
            </p:cNvCxnSpPr>
            <p:nvPr/>
          </p:nvCxnSpPr>
          <p:spPr>
            <a:xfrm>
              <a:off x="7489189" y="2830602"/>
              <a:ext cx="2871606" cy="1229399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176"/>
            <p:cNvCxnSpPr>
              <a:stCxn id="612" idx="2"/>
              <a:endCxn id="737" idx="0"/>
            </p:cNvCxnSpPr>
            <p:nvPr/>
          </p:nvCxnSpPr>
          <p:spPr>
            <a:xfrm flipH="1">
              <a:off x="8042028" y="2830602"/>
              <a:ext cx="102708" cy="125433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9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1497" y="2474022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0" name="Picture 34" descr="C:\Users\ecoffey\AppData\Local\Temp\Rar$DRa0.984\Cisco Nexus 9300 Series\Png_256\CiscoNexus9300Series_default_256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4532" y="2474022"/>
              <a:ext cx="362530" cy="23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1" name="TextBox 710"/>
            <p:cNvSpPr txBox="1"/>
            <p:nvPr/>
          </p:nvSpPr>
          <p:spPr>
            <a:xfrm>
              <a:off x="6549507" y="2495428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SPINE</a:t>
              </a:r>
              <a:endParaRPr lang="ko-KR" altLang="en-US" sz="1200" dirty="0"/>
            </a:p>
          </p:txBody>
        </p:sp>
        <p:sp>
          <p:nvSpPr>
            <p:cNvPr id="712" name="TextBox 711"/>
            <p:cNvSpPr txBox="1"/>
            <p:nvPr/>
          </p:nvSpPr>
          <p:spPr>
            <a:xfrm>
              <a:off x="10701478" y="4040531"/>
              <a:ext cx="5173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LEAF</a:t>
              </a:r>
              <a:endParaRPr lang="ko-KR" altLang="en-US" sz="1200" dirty="0"/>
            </a:p>
          </p:txBody>
        </p:sp>
        <p:sp>
          <p:nvSpPr>
            <p:cNvPr id="713" name="TextBox 712"/>
            <p:cNvSpPr txBox="1"/>
            <p:nvPr/>
          </p:nvSpPr>
          <p:spPr>
            <a:xfrm>
              <a:off x="10013376" y="2681452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OOB</a:t>
              </a:r>
              <a:endParaRPr lang="ko-KR" altLang="en-US" sz="1200" dirty="0"/>
            </a:p>
          </p:txBody>
        </p:sp>
        <p:grpSp>
          <p:nvGrpSpPr>
            <p:cNvPr id="720" name="그룹 719"/>
            <p:cNvGrpSpPr/>
            <p:nvPr/>
          </p:nvGrpSpPr>
          <p:grpSpPr>
            <a:xfrm>
              <a:off x="4888238" y="4084933"/>
              <a:ext cx="397238" cy="232597"/>
              <a:chOff x="4946285" y="4072609"/>
              <a:chExt cx="397238" cy="232597"/>
            </a:xfrm>
          </p:grpSpPr>
          <p:pic>
            <p:nvPicPr>
              <p:cNvPr id="609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4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21" name="그룹 720"/>
            <p:cNvGrpSpPr/>
            <p:nvPr/>
          </p:nvGrpSpPr>
          <p:grpSpPr>
            <a:xfrm>
              <a:off x="5393985" y="4084933"/>
              <a:ext cx="397238" cy="232597"/>
              <a:chOff x="4946285" y="4072609"/>
              <a:chExt cx="397238" cy="232597"/>
            </a:xfrm>
          </p:grpSpPr>
          <p:pic>
            <p:nvPicPr>
              <p:cNvPr id="722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3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24" name="그룹 723"/>
            <p:cNvGrpSpPr/>
            <p:nvPr/>
          </p:nvGrpSpPr>
          <p:grpSpPr>
            <a:xfrm>
              <a:off x="5882683" y="4084933"/>
              <a:ext cx="397238" cy="232597"/>
              <a:chOff x="4946285" y="4072609"/>
              <a:chExt cx="397238" cy="232597"/>
            </a:xfrm>
          </p:grpSpPr>
          <p:pic>
            <p:nvPicPr>
              <p:cNvPr id="725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6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27" name="그룹 726"/>
            <p:cNvGrpSpPr/>
            <p:nvPr/>
          </p:nvGrpSpPr>
          <p:grpSpPr>
            <a:xfrm>
              <a:off x="6398302" y="4084933"/>
              <a:ext cx="397238" cy="232597"/>
              <a:chOff x="4946285" y="4072609"/>
              <a:chExt cx="397238" cy="232597"/>
            </a:xfrm>
          </p:grpSpPr>
          <p:pic>
            <p:nvPicPr>
              <p:cNvPr id="728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9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0" name="그룹 729"/>
            <p:cNvGrpSpPr/>
            <p:nvPr/>
          </p:nvGrpSpPr>
          <p:grpSpPr>
            <a:xfrm>
              <a:off x="6889657" y="4084933"/>
              <a:ext cx="397238" cy="232597"/>
              <a:chOff x="4946285" y="4072609"/>
              <a:chExt cx="397238" cy="232597"/>
            </a:xfrm>
          </p:grpSpPr>
          <p:pic>
            <p:nvPicPr>
              <p:cNvPr id="731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2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3" name="그룹 732"/>
            <p:cNvGrpSpPr/>
            <p:nvPr/>
          </p:nvGrpSpPr>
          <p:grpSpPr>
            <a:xfrm>
              <a:off x="7352067" y="4084933"/>
              <a:ext cx="397238" cy="232597"/>
              <a:chOff x="4946285" y="4072609"/>
              <a:chExt cx="397238" cy="232597"/>
            </a:xfrm>
          </p:grpSpPr>
          <p:pic>
            <p:nvPicPr>
              <p:cNvPr id="734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5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6" name="그룹 735"/>
            <p:cNvGrpSpPr/>
            <p:nvPr/>
          </p:nvGrpSpPr>
          <p:grpSpPr>
            <a:xfrm>
              <a:off x="7826055" y="4084933"/>
              <a:ext cx="397238" cy="232597"/>
              <a:chOff x="4946285" y="4072609"/>
              <a:chExt cx="397238" cy="232597"/>
            </a:xfrm>
          </p:grpSpPr>
          <p:pic>
            <p:nvPicPr>
              <p:cNvPr id="737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8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9" name="그룹 738"/>
            <p:cNvGrpSpPr/>
            <p:nvPr/>
          </p:nvGrpSpPr>
          <p:grpSpPr>
            <a:xfrm>
              <a:off x="8282785" y="4084933"/>
              <a:ext cx="397238" cy="232597"/>
              <a:chOff x="4946285" y="4072609"/>
              <a:chExt cx="397238" cy="232597"/>
            </a:xfrm>
          </p:grpSpPr>
          <p:pic>
            <p:nvPicPr>
              <p:cNvPr id="740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1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42" name="그룹 741"/>
            <p:cNvGrpSpPr/>
            <p:nvPr/>
          </p:nvGrpSpPr>
          <p:grpSpPr>
            <a:xfrm>
              <a:off x="8746348" y="4084933"/>
              <a:ext cx="397238" cy="232597"/>
              <a:chOff x="4946285" y="4072609"/>
              <a:chExt cx="397238" cy="232597"/>
            </a:xfrm>
          </p:grpSpPr>
          <p:pic>
            <p:nvPicPr>
              <p:cNvPr id="743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4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45" name="그룹 744"/>
            <p:cNvGrpSpPr/>
            <p:nvPr/>
          </p:nvGrpSpPr>
          <p:grpSpPr>
            <a:xfrm>
              <a:off x="9236512" y="4084933"/>
              <a:ext cx="397238" cy="232597"/>
              <a:chOff x="4946285" y="4072609"/>
              <a:chExt cx="397238" cy="232597"/>
            </a:xfrm>
          </p:grpSpPr>
          <p:pic>
            <p:nvPicPr>
              <p:cNvPr id="746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7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48" name="그룹 747"/>
            <p:cNvGrpSpPr/>
            <p:nvPr/>
          </p:nvGrpSpPr>
          <p:grpSpPr>
            <a:xfrm>
              <a:off x="9733657" y="4084933"/>
              <a:ext cx="397238" cy="232597"/>
              <a:chOff x="4946285" y="4072609"/>
              <a:chExt cx="397238" cy="232597"/>
            </a:xfrm>
          </p:grpSpPr>
          <p:pic>
            <p:nvPicPr>
              <p:cNvPr id="749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0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51" name="그룹 750"/>
            <p:cNvGrpSpPr/>
            <p:nvPr/>
          </p:nvGrpSpPr>
          <p:grpSpPr>
            <a:xfrm>
              <a:off x="10197532" y="4084933"/>
              <a:ext cx="397238" cy="232597"/>
              <a:chOff x="4946285" y="4072609"/>
              <a:chExt cx="397238" cy="232597"/>
            </a:xfrm>
          </p:grpSpPr>
          <p:pic>
            <p:nvPicPr>
              <p:cNvPr id="752" name="Picture 34" descr="C:\Users\ecoffey\AppData\Local\Temp\Rar$DRa0.984\Cisco Nexus 9300 Series\Png_256\CiscoNexus9300Series_default_256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0993" y="4072609"/>
                <a:ext cx="362530" cy="2325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3" name="Oval 383"/>
              <p:cNvSpPr/>
              <p:nvPr/>
            </p:nvSpPr>
            <p:spPr>
              <a:xfrm>
                <a:off x="4946285" y="4073951"/>
                <a:ext cx="137362" cy="1373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C00000"/>
                    </a:solidFill>
                  </a:rPr>
                  <a:t>G</a:t>
                </a:r>
                <a:endParaRPr lang="ko-KR" altLang="en-US" sz="800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780" name="양쪽 모서리가 둥근 사각형 779"/>
            <p:cNvSpPr/>
            <p:nvPr/>
          </p:nvSpPr>
          <p:spPr bwMode="auto">
            <a:xfrm flipH="1">
              <a:off x="4546362" y="1758409"/>
              <a:ext cx="6800836" cy="410258"/>
            </a:xfrm>
            <a:prstGeom prst="round2SameRect">
              <a:avLst>
                <a:gd name="adj1" fmla="val 0"/>
                <a:gd name="adj2" fmla="val 0"/>
              </a:avLst>
            </a:prstGeom>
            <a:pattFill prst="pct30">
              <a:fgClr>
                <a:srgbClr val="66AC4A"/>
              </a:fgClr>
              <a:bgClr>
                <a:srgbClr val="84BF6D"/>
              </a:bgClr>
            </a:pattFill>
            <a:ln w="12700">
              <a:solidFill>
                <a:srgbClr val="6BB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2650" eaLnBrk="0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ko-KR" sz="1400" kern="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SDN </a:t>
              </a:r>
              <a:r>
                <a:rPr kumimoji="1" lang="ko-KR" altLang="en-US" sz="1400" kern="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패브릭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781" name="양쪽 모서리가 둥근 사각형 780"/>
          <p:cNvSpPr/>
          <p:nvPr/>
        </p:nvSpPr>
        <p:spPr bwMode="auto">
          <a:xfrm flipH="1">
            <a:off x="1387638" y="1740099"/>
            <a:ext cx="1659501" cy="410258"/>
          </a:xfrm>
          <a:prstGeom prst="round2SameRect">
            <a:avLst>
              <a:gd name="adj1" fmla="val 0"/>
              <a:gd name="adj2" fmla="val 0"/>
            </a:avLst>
          </a:prstGeom>
          <a:pattFill prst="pct30">
            <a:fgClr>
              <a:srgbClr val="66AC4A"/>
            </a:fgClr>
            <a:bgClr>
              <a:srgbClr val="84BF6D"/>
            </a:bgClr>
          </a:pattFill>
          <a:ln w="12700">
            <a:solidFill>
              <a:srgbClr val="6BB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265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SDN </a:t>
            </a:r>
            <a:r>
              <a:rPr kumimoji="1" lang="ko-KR" altLang="en-US" sz="1400" kern="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컨트롤러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3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utoShape 234"/>
          <p:cNvSpPr>
            <a:spLocks noChangeArrowheads="1"/>
          </p:cNvSpPr>
          <p:nvPr/>
        </p:nvSpPr>
        <p:spPr bwMode="auto">
          <a:xfrm>
            <a:off x="192088" y="1028711"/>
            <a:ext cx="11772900" cy="5648883"/>
          </a:xfrm>
          <a:prstGeom prst="roundRect">
            <a:avLst>
              <a:gd name="adj" fmla="val 544"/>
            </a:avLst>
          </a:prstGeom>
          <a:solidFill>
            <a:schemeClr val="bg1"/>
          </a:solidFill>
          <a:ln w="15875" algn="ctr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1" name="AutoShape 158"/>
          <p:cNvSpPr>
            <a:spLocks noChangeArrowheads="1"/>
          </p:cNvSpPr>
          <p:nvPr/>
        </p:nvSpPr>
        <p:spPr bwMode="auto">
          <a:xfrm>
            <a:off x="333533" y="4492402"/>
            <a:ext cx="11520716" cy="2030431"/>
          </a:xfrm>
          <a:prstGeom prst="roundRect">
            <a:avLst>
              <a:gd name="adj" fmla="val 1704"/>
            </a:avLst>
          </a:prstGeom>
          <a:solidFill>
            <a:schemeClr val="bg1"/>
          </a:solidFill>
          <a:ln w="12700">
            <a:solidFill>
              <a:srgbClr val="969696"/>
            </a:solidFill>
            <a:round/>
            <a:headEnd/>
            <a:tailEnd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2"/>
          <a:stretch>
            <a:fillRect/>
          </a:stretch>
        </p:blipFill>
        <p:spPr bwMode="auto">
          <a:xfrm>
            <a:off x="1049400" y="4211885"/>
            <a:ext cx="10009113" cy="21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37756" y="1755995"/>
            <a:ext cx="11516499" cy="24482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308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45111" y="2922068"/>
            <a:ext cx="1800000" cy="4412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725" y="3162597"/>
            <a:ext cx="300089" cy="227331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852241" y="2332053"/>
            <a:ext cx="3354132" cy="1667243"/>
            <a:chOff x="478954" y="2195661"/>
            <a:chExt cx="3354132" cy="1667242"/>
          </a:xfrm>
        </p:grpSpPr>
        <p:grpSp>
          <p:nvGrpSpPr>
            <p:cNvPr id="55" name="그룹 54"/>
            <p:cNvGrpSpPr/>
            <p:nvPr/>
          </p:nvGrpSpPr>
          <p:grpSpPr>
            <a:xfrm>
              <a:off x="478954" y="2195661"/>
              <a:ext cx="3354132" cy="1667242"/>
              <a:chOff x="233338" y="2052375"/>
              <a:chExt cx="3725754" cy="1851966"/>
            </a:xfrm>
          </p:grpSpPr>
          <p:sp>
            <p:nvSpPr>
              <p:cNvPr id="59" name="양쪽 모서리가 둥근 사각형 58"/>
              <p:cNvSpPr/>
              <p:nvPr/>
            </p:nvSpPr>
            <p:spPr>
              <a:xfrm>
                <a:off x="308768" y="2052375"/>
                <a:ext cx="718377" cy="309812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  <a:scene3d>
                  <a:camera prst="orthographicFront"/>
                  <a:lightRig rig="glow" dir="t"/>
                </a:scene3d>
                <a:sp3d contourW="25400" prstMaterial="softEdge">
                  <a:bevelT w="1270"/>
                  <a:extrusionClr>
                    <a:schemeClr val="bg1"/>
                  </a:extrusionClr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1" b="1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사업 시작</a:t>
                </a:r>
                <a:endParaRPr kumimoji="0" lang="en-US" altLang="ko-KR" sz="1401" b="1" i="0" u="none" strike="noStrike" kern="120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 flipV="1">
                <a:off x="667956" y="2363445"/>
                <a:ext cx="0" cy="1151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656" y="2615817"/>
                <a:ext cx="3339502" cy="1003633"/>
              </a:xfrm>
              <a:prstGeom prst="rect">
                <a:avLst/>
              </a:prstGeom>
            </p:spPr>
          </p:pic>
          <p:cxnSp>
            <p:nvCxnSpPr>
              <p:cNvPr id="62" name="직선 연결선 61"/>
              <p:cNvCxnSpPr/>
              <p:nvPr/>
            </p:nvCxnSpPr>
            <p:spPr>
              <a:xfrm>
                <a:off x="677198" y="3499073"/>
                <a:ext cx="2800065" cy="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양쪽 모서리가 둥근 사각형 62"/>
              <p:cNvSpPr/>
              <p:nvPr/>
            </p:nvSpPr>
            <p:spPr>
              <a:xfrm>
                <a:off x="233338" y="3648298"/>
                <a:ext cx="869237" cy="25604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  <a:scene3d>
                  <a:camera prst="orthographicFront"/>
                  <a:lightRig rig="glow" dir="t"/>
                </a:scene3d>
                <a:sp3d contourW="25400" prstMaterial="softEdge">
                  <a:bevelT w="1270"/>
                  <a:extrusionClr>
                    <a:schemeClr val="bg1"/>
                  </a:extrusionClr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1" b="1" i="0" u="none" strike="noStrike" kern="1200" cap="none" spc="-10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2016.  10</a:t>
                </a:r>
                <a:endParaRPr kumimoji="0" lang="en-US" altLang="ko-KR" sz="1401" b="1" i="0" u="none" strike="noStrike" kern="120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grpSp>
            <p:nvGrpSpPr>
              <p:cNvPr id="64" name="그룹 63"/>
              <p:cNvGrpSpPr/>
              <p:nvPr/>
            </p:nvGrpSpPr>
            <p:grpSpPr>
              <a:xfrm>
                <a:off x="551578" y="3382695"/>
                <a:ext cx="232757" cy="232757"/>
                <a:chOff x="9903913" y="6136141"/>
                <a:chExt cx="211597" cy="211597"/>
              </a:xfrm>
            </p:grpSpPr>
            <p:pic>
              <p:nvPicPr>
                <p:cNvPr id="71" name="그림 7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03913" y="6136141"/>
                  <a:ext cx="211597" cy="211597"/>
                </a:xfrm>
                <a:prstGeom prst="rect">
                  <a:avLst/>
                </a:prstGeom>
              </p:spPr>
            </p:pic>
            <p:sp>
              <p:nvSpPr>
                <p:cNvPr id="72" name="이등변 삼각형 71"/>
                <p:cNvSpPr/>
                <p:nvPr/>
              </p:nvSpPr>
              <p:spPr>
                <a:xfrm flipV="1">
                  <a:off x="9938169" y="6210462"/>
                  <a:ext cx="134425" cy="841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1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65" name="양쪽 모서리가 둥근 사각형 64"/>
              <p:cNvSpPr/>
              <p:nvPr/>
            </p:nvSpPr>
            <p:spPr>
              <a:xfrm>
                <a:off x="2943585" y="3648298"/>
                <a:ext cx="869237" cy="25604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  <a:scene3d>
                  <a:camera prst="orthographicFront"/>
                  <a:lightRig rig="glow" dir="t"/>
                </a:scene3d>
                <a:sp3d contourW="25400" prstMaterial="softEdge">
                  <a:bevelT w="1270"/>
                  <a:extrusionClr>
                    <a:schemeClr val="bg1"/>
                  </a:extrusionClr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1" b="1" i="0" u="none" strike="noStrike" kern="1200" cap="none" spc="-10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2017. </a:t>
                </a:r>
                <a:r>
                  <a:rPr lang="en-US" altLang="ko-KR" sz="1401" b="1" spc="-10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1</a:t>
                </a:r>
                <a:endParaRPr kumimoji="0" lang="en-US" altLang="ko-KR" sz="1401" b="1" i="0" u="none" strike="noStrike" kern="120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66" name="양쪽 모서리가 둥근 사각형 65"/>
              <p:cNvSpPr/>
              <p:nvPr/>
            </p:nvSpPr>
            <p:spPr>
              <a:xfrm>
                <a:off x="3240715" y="2052375"/>
                <a:ext cx="718377" cy="309812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  <a:scene3d>
                  <a:camera prst="orthographicFront"/>
                  <a:lightRig rig="glow" dir="t"/>
                </a:scene3d>
                <a:sp3d contourW="25400" prstMaterial="softEdge">
                  <a:bevelT w="1270"/>
                  <a:extrusionClr>
                    <a:schemeClr val="bg1"/>
                  </a:extrusionClr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1" b="1" i="0" u="none" strike="noStrike" kern="1200" cap="none" spc="-10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신청사 </a:t>
                </a:r>
                <a:r>
                  <a:rPr kumimoji="0" lang="en-US" altLang="ko-KR" sz="1401" b="1" i="0" u="none" strike="noStrike" kern="1200" cap="none" spc="-10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OPEN</a:t>
                </a:r>
                <a:endParaRPr kumimoji="0" lang="en-US" altLang="ko-KR" sz="1401" b="1" i="0" u="none" strike="noStrike" kern="120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3599903" y="2363445"/>
                <a:ext cx="0" cy="1151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그룹 67"/>
              <p:cNvGrpSpPr/>
              <p:nvPr/>
            </p:nvGrpSpPr>
            <p:grpSpPr>
              <a:xfrm>
                <a:off x="3483525" y="3382695"/>
                <a:ext cx="232757" cy="232757"/>
                <a:chOff x="9903913" y="6136141"/>
                <a:chExt cx="211597" cy="211597"/>
              </a:xfrm>
            </p:grpSpPr>
            <p:pic>
              <p:nvPicPr>
                <p:cNvPr id="69" name="그림 6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03913" y="6136141"/>
                  <a:ext cx="211597" cy="211597"/>
                </a:xfrm>
                <a:prstGeom prst="rect">
                  <a:avLst/>
                </a:prstGeom>
              </p:spPr>
            </p:pic>
            <p:sp>
              <p:nvSpPr>
                <p:cNvPr id="70" name="이등변 삼각형 69"/>
                <p:cNvSpPr/>
                <p:nvPr/>
              </p:nvSpPr>
              <p:spPr>
                <a:xfrm flipV="1">
                  <a:off x="9938169" y="6210462"/>
                  <a:ext cx="134425" cy="841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1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196" y="2875506"/>
              <a:ext cx="300089" cy="45682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0429581">
              <a:off x="1172314" y="3112903"/>
              <a:ext cx="367845" cy="24880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0429581">
              <a:off x="1138188" y="2972283"/>
              <a:ext cx="367845" cy="248804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1403929" y="3054401"/>
            <a:ext cx="411691" cy="344588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  <a:scene3d>
              <a:camera prst="orthographicFront"/>
              <a:lightRig rig="glow" dir="t"/>
            </a:scene3d>
            <a:sp3d contourW="25400" prstMaterial="softEdge">
              <a:bevelT w="127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400" spc="-100">
                <a:latin typeface="Rix모던고딕 EB" panose="02020603020101020101" pitchFamily="18" charset="-127"/>
                <a:ea typeface="Rix모던고딕 EB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1" b="1" i="0" u="none" strike="noStrike" kern="1200" cap="none" spc="-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</a:t>
            </a:r>
            <a:r>
              <a:rPr kumimoji="0" lang="ko-KR" altLang="en-US" sz="1401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개월</a:t>
            </a:r>
            <a:endParaRPr kumimoji="0" lang="ko-KR" altLang="en-US" sz="1401" b="1" i="0" u="none" strike="noStrike" kern="1200" cap="none" spc="-1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0" name="모서리가 둥근 직사각형 79"/>
          <p:cNvSpPr>
            <a:spLocks noChangeArrowheads="1"/>
          </p:cNvSpPr>
          <p:nvPr/>
        </p:nvSpPr>
        <p:spPr bwMode="auto">
          <a:xfrm>
            <a:off x="977893" y="1804257"/>
            <a:ext cx="3105279" cy="418521"/>
          </a:xfrm>
          <a:prstGeom prst="roundRect">
            <a:avLst>
              <a:gd name="adj" fmla="val 4742"/>
            </a:avLst>
          </a:prstGeom>
          <a:gradFill flip="none" rotWithShape="1">
            <a:gsLst>
              <a:gs pos="0">
                <a:srgbClr val="403C33"/>
              </a:gs>
              <a:gs pos="100000">
                <a:srgbClr val="6B6761"/>
              </a:gs>
            </a:gsLst>
            <a:lin ang="162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3" name="Text Box 28"/>
          <p:cNvSpPr txBox="1">
            <a:spLocks noChangeArrowheads="1"/>
          </p:cNvSpPr>
          <p:nvPr/>
        </p:nvSpPr>
        <p:spPr bwMode="auto">
          <a:xfrm>
            <a:off x="1094290" y="1885479"/>
            <a:ext cx="287248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프로젝트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기간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87" name="Group 123"/>
          <p:cNvGrpSpPr>
            <a:grpSpLocks/>
          </p:cNvGrpSpPr>
          <p:nvPr/>
        </p:nvGrpSpPr>
        <p:grpSpPr bwMode="auto">
          <a:xfrm>
            <a:off x="313043" y="4348185"/>
            <a:ext cx="11598876" cy="403225"/>
            <a:chOff x="3282" y="823"/>
            <a:chExt cx="2852" cy="254"/>
          </a:xfrm>
        </p:grpSpPr>
        <p:sp>
          <p:nvSpPr>
            <p:cNvPr id="88" name="AutoShape 71" descr="어두운 상향 대각선"/>
            <p:cNvSpPr>
              <a:spLocks noChangeArrowheads="1"/>
            </p:cNvSpPr>
            <p:nvPr/>
          </p:nvSpPr>
          <p:spPr bwMode="auto">
            <a:xfrm>
              <a:off x="3286" y="823"/>
              <a:ext cx="2834" cy="254"/>
            </a:xfrm>
            <a:prstGeom prst="roundRect">
              <a:avLst>
                <a:gd name="adj" fmla="val 17278"/>
              </a:avLst>
            </a:prstGeom>
            <a:solidFill>
              <a:srgbClr val="224F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8C2B4"/>
                    </a:outerShdw>
                  </a:effectLst>
                </a14:hiddenEffects>
              </a:ext>
            </a:extLst>
          </p:spPr>
          <p:txBody>
            <a:bodyPr wrap="none" lIns="82947" tIns="41475" rIns="82947" bIns="41475" anchor="ctr"/>
            <a:lstStyle>
              <a:lvl1pPr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9334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3345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9" name="AutoShape 125"/>
            <p:cNvSpPr>
              <a:spLocks noChangeArrowheads="1"/>
            </p:cNvSpPr>
            <p:nvPr/>
          </p:nvSpPr>
          <p:spPr bwMode="auto">
            <a:xfrm>
              <a:off x="3282" y="830"/>
              <a:ext cx="2852" cy="95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0196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90" name="AutoShape 85"/>
          <p:cNvSpPr>
            <a:spLocks noChangeArrowheads="1"/>
          </p:cNvSpPr>
          <p:nvPr/>
        </p:nvSpPr>
        <p:spPr bwMode="auto">
          <a:xfrm>
            <a:off x="4831677" y="4406429"/>
            <a:ext cx="3234890" cy="28777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2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245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830263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830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830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830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830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ctr" latinLnBrk="0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>
                <a:srgbClr val="F2DCA6"/>
              </a:buClr>
            </a:pPr>
            <a:r>
              <a:rPr lang="ko-KR" altLang="en-US" sz="1700" b="1" dirty="0">
                <a:solidFill>
                  <a:prstClr val="white"/>
                </a:solidFill>
                <a:latin typeface="맑은 고딕"/>
                <a:ea typeface="맑은 고딕"/>
              </a:rPr>
              <a:t>안양에서 세종으로 청사 이전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655297" y="5041029"/>
            <a:ext cx="1078047" cy="1078313"/>
            <a:chOff x="1901451" y="1705280"/>
            <a:chExt cx="1078047" cy="1078312"/>
          </a:xfrm>
        </p:grpSpPr>
        <p:sp>
          <p:nvSpPr>
            <p:cNvPr id="96" name="타원 7"/>
            <p:cNvSpPr>
              <a:spLocks noChangeArrowheads="1"/>
            </p:cNvSpPr>
            <p:nvPr/>
          </p:nvSpPr>
          <p:spPr bwMode="auto">
            <a:xfrm>
              <a:off x="1901451" y="1705280"/>
              <a:ext cx="1078047" cy="1078312"/>
            </a:xfrm>
            <a:prstGeom prst="ellipse">
              <a:avLst/>
            </a:prstGeom>
            <a:solidFill>
              <a:srgbClr val="003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98" name="Rectangle 6"/>
            <p:cNvSpPr>
              <a:spLocks noChangeArrowheads="1"/>
            </p:cNvSpPr>
            <p:nvPr/>
          </p:nvSpPr>
          <p:spPr bwMode="auto">
            <a:xfrm>
              <a:off x="1994279" y="1723931"/>
              <a:ext cx="836768" cy="994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새로운 </a:t>
              </a:r>
              <a:endParaRPr kumimoji="0" lang="en-US" altLang="ko-KR" sz="15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네트워크</a:t>
              </a:r>
              <a:endParaRPr kumimoji="0" lang="en-US" altLang="ko-KR" sz="15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lang="ko-KR" altLang="en-US" sz="1500" b="1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맑은 고딕"/>
                  <a:ea typeface="맑은 고딕"/>
                </a:rPr>
                <a:t>구축 결정</a:t>
              </a:r>
              <a:endParaRPr kumimoji="0" lang="ko-KR" altLang="en-US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2618684" y="5036279"/>
            <a:ext cx="1079737" cy="1078123"/>
            <a:chOff x="635806" y="2107365"/>
            <a:chExt cx="1079737" cy="1078122"/>
          </a:xfrm>
        </p:grpSpPr>
        <p:sp>
          <p:nvSpPr>
            <p:cNvPr id="102" name="타원 10"/>
            <p:cNvSpPr>
              <a:spLocks noChangeArrowheads="1"/>
            </p:cNvSpPr>
            <p:nvPr/>
          </p:nvSpPr>
          <p:spPr bwMode="auto">
            <a:xfrm>
              <a:off x="635806" y="2107365"/>
              <a:ext cx="1079737" cy="1078122"/>
            </a:xfrm>
            <a:prstGeom prst="ellipse">
              <a:avLst/>
            </a:prstGeom>
            <a:solidFill>
              <a:srgbClr val="004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1" name="Rectangle 6"/>
            <p:cNvSpPr>
              <a:spLocks noChangeArrowheads="1"/>
            </p:cNvSpPr>
            <p:nvPr/>
          </p:nvSpPr>
          <p:spPr bwMode="auto">
            <a:xfrm>
              <a:off x="740316" y="2293323"/>
              <a:ext cx="836768" cy="692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약 </a:t>
              </a:r>
              <a:r>
                <a:rPr kumimoji="0" lang="en-US" altLang="ko-KR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1</a:t>
              </a: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년여 </a:t>
              </a:r>
              <a:endParaRPr kumimoji="0" lang="en-US" altLang="ko-KR" sz="15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사전 조사</a:t>
              </a:r>
              <a:endParaRPr kumimoji="0" lang="en-US" altLang="ko-KR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612616" y="5002874"/>
            <a:ext cx="1078869" cy="1076351"/>
            <a:chOff x="135499" y="3295001"/>
            <a:chExt cx="1078869" cy="1076349"/>
          </a:xfrm>
        </p:grpSpPr>
        <p:sp>
          <p:nvSpPr>
            <p:cNvPr id="107" name="타원 13"/>
            <p:cNvSpPr>
              <a:spLocks noChangeArrowheads="1"/>
            </p:cNvSpPr>
            <p:nvPr/>
          </p:nvSpPr>
          <p:spPr bwMode="auto">
            <a:xfrm>
              <a:off x="135499" y="3295001"/>
              <a:ext cx="1078869" cy="107634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6" name="Rectangle 6"/>
            <p:cNvSpPr>
              <a:spLocks noChangeArrowheads="1"/>
            </p:cNvSpPr>
            <p:nvPr/>
          </p:nvSpPr>
          <p:spPr bwMode="auto">
            <a:xfrm>
              <a:off x="387671" y="3296148"/>
              <a:ext cx="577081" cy="1038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고성능</a:t>
              </a:r>
              <a:endParaRPr kumimoji="0" lang="en-US" altLang="ko-KR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SDN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설계</a:t>
              </a:r>
              <a:endParaRPr kumimoji="0" lang="ko-KR" altLang="en-US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6585614" y="5034479"/>
            <a:ext cx="1077919" cy="1076720"/>
            <a:chOff x="635040" y="4503421"/>
            <a:chExt cx="1077919" cy="1076720"/>
          </a:xfrm>
        </p:grpSpPr>
        <p:sp>
          <p:nvSpPr>
            <p:cNvPr id="112" name="타원 19"/>
            <p:cNvSpPr>
              <a:spLocks noChangeArrowheads="1"/>
            </p:cNvSpPr>
            <p:nvPr/>
          </p:nvSpPr>
          <p:spPr bwMode="auto">
            <a:xfrm>
              <a:off x="635040" y="4503421"/>
              <a:ext cx="1077919" cy="1076720"/>
            </a:xfrm>
            <a:prstGeom prst="ellipse">
              <a:avLst/>
            </a:prstGeom>
            <a:solidFill>
              <a:srgbClr val="D25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1" name="Rectangle 6"/>
            <p:cNvSpPr>
              <a:spLocks noChangeArrowheads="1"/>
            </p:cNvSpPr>
            <p:nvPr/>
          </p:nvSpPr>
          <p:spPr bwMode="auto">
            <a:xfrm>
              <a:off x="770413" y="4817400"/>
              <a:ext cx="76944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다양한</a:t>
              </a:r>
              <a:endParaRPr kumimoji="0" lang="en-US" altLang="ko-KR" sz="15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lang="ko-KR" altLang="en-US" sz="1500" b="1" dirty="0" smtClean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맑은 고딕"/>
                  <a:ea typeface="맑은 고딕"/>
                </a:rPr>
                <a:t>레퍼런스</a:t>
              </a:r>
              <a:endParaRPr kumimoji="0" lang="ko-KR" altLang="en-US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500852" y="5012615"/>
            <a:ext cx="1077641" cy="1076720"/>
            <a:chOff x="1936466" y="4972692"/>
            <a:chExt cx="1077640" cy="1076720"/>
          </a:xfrm>
        </p:grpSpPr>
        <p:sp>
          <p:nvSpPr>
            <p:cNvPr id="117" name="타원 16"/>
            <p:cNvSpPr>
              <a:spLocks noChangeArrowheads="1"/>
            </p:cNvSpPr>
            <p:nvPr/>
          </p:nvSpPr>
          <p:spPr bwMode="auto">
            <a:xfrm>
              <a:off x="1936466" y="4972692"/>
              <a:ext cx="1077640" cy="1076720"/>
            </a:xfrm>
            <a:prstGeom prst="ellipse">
              <a:avLst/>
            </a:prstGeom>
            <a:solidFill>
              <a:srgbClr val="DA3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6" name="Rectangle 6"/>
            <p:cNvSpPr>
              <a:spLocks noChangeArrowheads="1"/>
            </p:cNvSpPr>
            <p:nvPr/>
          </p:nvSpPr>
          <p:spPr bwMode="auto">
            <a:xfrm>
              <a:off x="2155759" y="5153541"/>
              <a:ext cx="577080" cy="692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유연한</a:t>
              </a:r>
              <a:endParaRPr kumimoji="0" lang="en-US" altLang="ko-KR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디자인</a:t>
              </a: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10469068" y="5012515"/>
            <a:ext cx="1077640" cy="1076720"/>
            <a:chOff x="2908196" y="4015266"/>
            <a:chExt cx="1077640" cy="1076720"/>
          </a:xfrm>
        </p:grpSpPr>
        <p:sp>
          <p:nvSpPr>
            <p:cNvPr id="123" name="타원 16"/>
            <p:cNvSpPr>
              <a:spLocks noChangeArrowheads="1"/>
            </p:cNvSpPr>
            <p:nvPr/>
          </p:nvSpPr>
          <p:spPr bwMode="auto">
            <a:xfrm>
              <a:off x="2908196" y="4015266"/>
              <a:ext cx="1077640" cy="10767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1" b="1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1" name="Rectangle 6"/>
            <p:cNvSpPr>
              <a:spLocks noChangeArrowheads="1"/>
            </p:cNvSpPr>
            <p:nvPr/>
          </p:nvSpPr>
          <p:spPr bwMode="auto">
            <a:xfrm>
              <a:off x="2966115" y="4196215"/>
              <a:ext cx="961803" cy="692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08688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미래지향적</a:t>
              </a:r>
              <a:endParaRPr kumimoji="0" lang="en-US" altLang="ko-KR" sz="15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투자보호</a:t>
              </a:r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the SDN</a:t>
            </a:r>
            <a:endParaRPr lang="ko-KR" altLang="en-US" dirty="0"/>
          </a:p>
        </p:txBody>
      </p:sp>
      <p:sp>
        <p:nvSpPr>
          <p:cNvPr id="93" name="Text Box 5"/>
          <p:cNvSpPr txBox="1">
            <a:spLocks noChangeArrowheads="1"/>
          </p:cNvSpPr>
          <p:nvPr/>
        </p:nvSpPr>
        <p:spPr bwMode="auto">
          <a:xfrm>
            <a:off x="982663" y="983800"/>
            <a:ext cx="1843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[</a:t>
            </a:r>
            <a:endParaRPr kumimoji="1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4" name="Text Box 6"/>
          <p:cNvSpPr txBox="1">
            <a:spLocks noChangeArrowheads="1"/>
          </p:cNvSpPr>
          <p:nvPr/>
        </p:nvSpPr>
        <p:spPr bwMode="auto">
          <a:xfrm>
            <a:off x="10942349" y="955679"/>
            <a:ext cx="1843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]</a:t>
            </a:r>
            <a:endParaRPr kumimoji="1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0" name="Rectangle 7"/>
          <p:cNvSpPr>
            <a:spLocks noChangeArrowheads="1"/>
          </p:cNvSpPr>
          <p:nvPr/>
        </p:nvSpPr>
        <p:spPr bwMode="auto">
          <a:xfrm>
            <a:off x="5376672" y="1099432"/>
            <a:ext cx="5460795" cy="46107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3" name="Text Box 8"/>
          <p:cNvSpPr txBox="1">
            <a:spLocks noChangeArrowheads="1"/>
          </p:cNvSpPr>
          <p:nvPr/>
        </p:nvSpPr>
        <p:spPr bwMode="auto">
          <a:xfrm>
            <a:off x="1429038" y="1185759"/>
            <a:ext cx="38287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유연성</a:t>
            </a:r>
            <a:r>
              <a:rPr kumimoji="1" lang="en-US" altLang="ko-KR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확장성</a:t>
            </a:r>
            <a:r>
              <a:rPr kumimoji="1" lang="en-US" altLang="ko-KR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민첩성이 확보된 </a:t>
            </a:r>
            <a:endParaRPr kumimoji="1" lang="ko-KR" altLang="en-US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5" name="Text Box 8"/>
          <p:cNvSpPr txBox="1">
            <a:spLocks noChangeArrowheads="1"/>
          </p:cNvSpPr>
          <p:nvPr/>
        </p:nvSpPr>
        <p:spPr bwMode="auto">
          <a:xfrm>
            <a:off x="5376672" y="1182282"/>
            <a:ext cx="53465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국토연구원 소프트웨어 정의 네트워크 구축</a:t>
            </a:r>
            <a:endParaRPr kumimoji="1" lang="ko-KR" altLang="en-US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529" y="1919454"/>
            <a:ext cx="7167907" cy="21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4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utoShape 9"/>
          <p:cNvSpPr>
            <a:spLocks noChangeArrowheads="1"/>
          </p:cNvSpPr>
          <p:nvPr/>
        </p:nvSpPr>
        <p:spPr bwMode="auto">
          <a:xfrm>
            <a:off x="1939513" y="1706434"/>
            <a:ext cx="9899372" cy="1387268"/>
          </a:xfrm>
          <a:prstGeom prst="roundRect">
            <a:avLst>
              <a:gd name="adj" fmla="val 3692"/>
            </a:avLst>
          </a:prstGeom>
          <a:noFill/>
          <a:ln w="1905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5A5A5A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9" name="Picture 11" descr="개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99" y="1835154"/>
            <a:ext cx="2706815" cy="107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12" descr="0101copy"/>
          <p:cNvPicPr>
            <a:picLocks noChangeAspect="1" noChangeArrowheads="1"/>
          </p:cNvPicPr>
          <p:nvPr/>
        </p:nvPicPr>
        <p:blipFill>
          <a:blip r:embed="rId4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093" y="1989137"/>
            <a:ext cx="609625" cy="37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" name="Text Box 154"/>
          <p:cNvSpPr txBox="1">
            <a:spLocks noChangeArrowheads="1"/>
          </p:cNvSpPr>
          <p:nvPr/>
        </p:nvSpPr>
        <p:spPr bwMode="auto">
          <a:xfrm>
            <a:off x="2646705" y="2126517"/>
            <a:ext cx="2083379" cy="34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확장성 </a:t>
            </a:r>
            <a:endParaRPr kumimoji="1" lang="en-US" altLang="ko-KR" sz="1900" b="0" i="0" u="none" strike="noStrike" kern="1200" cap="none" spc="0" normalizeH="0" baseline="0" noProof="0" dirty="0" smtClean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높은 디자인</a:t>
            </a:r>
            <a:endParaRPr kumimoji="1" lang="ko-KR" altLang="en-US" sz="16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142" name="Picture 15" descr="개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67" y="1835154"/>
            <a:ext cx="2706812" cy="107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Text Box 154"/>
          <p:cNvSpPr txBox="1">
            <a:spLocks noChangeArrowheads="1"/>
          </p:cNvSpPr>
          <p:nvPr/>
        </p:nvSpPr>
        <p:spPr bwMode="auto">
          <a:xfrm>
            <a:off x="5956021" y="2126607"/>
            <a:ext cx="2083377" cy="68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유연한 </a:t>
            </a:r>
            <a:endParaRPr kumimoji="1" lang="en-US" altLang="ko-KR" sz="1900" b="0" i="0" u="none" strike="noStrike" kern="1200" cap="none" spc="0" normalizeH="0" baseline="0" noProof="0" dirty="0" smtClean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네트워크 </a:t>
            </a:r>
            <a:r>
              <a:rPr lang="ko-KR" altLang="en-US" sz="190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구성</a:t>
            </a:r>
            <a:endParaRPr kumimoji="1" lang="en-US" altLang="en-US" sz="1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144" name="Picture 17" descr="0202 copy"/>
          <p:cNvPicPr>
            <a:picLocks noChangeAspect="1" noChangeArrowheads="1"/>
          </p:cNvPicPr>
          <p:nvPr/>
        </p:nvPicPr>
        <p:blipFill>
          <a:blip r:embed="rId5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57" y="1989137"/>
            <a:ext cx="609625" cy="37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18" descr="개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541" y="1835154"/>
            <a:ext cx="2706815" cy="107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" name="Text Box 154"/>
          <p:cNvSpPr txBox="1">
            <a:spLocks noChangeArrowheads="1"/>
          </p:cNvSpPr>
          <p:nvPr/>
        </p:nvSpPr>
        <p:spPr bwMode="auto">
          <a:xfrm>
            <a:off x="9329617" y="2217616"/>
            <a:ext cx="2083801" cy="68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ko-KR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IT </a:t>
            </a:r>
            <a:r>
              <a:rPr kumimoji="1" lang="ko-KR" altLang="en-US" sz="19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anose="05000000000000000000" pitchFamily="2" charset="2"/>
              </a:rPr>
              <a:t>민첩성</a:t>
            </a:r>
            <a:endParaRPr kumimoji="1" lang="en-US" altLang="en-US" sz="16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147" name="Picture 20" descr="03copy"/>
          <p:cNvPicPr>
            <a:picLocks noChangeAspect="1" noChangeArrowheads="1"/>
          </p:cNvPicPr>
          <p:nvPr/>
        </p:nvPicPr>
        <p:blipFill>
          <a:blip r:embed="rId6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891" y="1989144"/>
            <a:ext cx="609471" cy="37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21" descr="사본 - 2장 2 cop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516" y="1564272"/>
            <a:ext cx="531865" cy="177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AutoShape 71" descr="어두운 상향 대각선"/>
          <p:cNvSpPr>
            <a:spLocks noChangeArrowheads="1"/>
          </p:cNvSpPr>
          <p:nvPr/>
        </p:nvSpPr>
        <p:spPr bwMode="auto">
          <a:xfrm>
            <a:off x="359792" y="1706431"/>
            <a:ext cx="1282787" cy="1387269"/>
          </a:xfrm>
          <a:prstGeom prst="roundRect">
            <a:avLst>
              <a:gd name="adj" fmla="val 2493"/>
            </a:avLst>
          </a:prstGeom>
          <a:solidFill>
            <a:srgbClr val="0070C0"/>
          </a:solidFill>
          <a:ln w="15875" algn="ctr">
            <a:solidFill>
              <a:srgbClr val="969696"/>
            </a:solidFill>
            <a:round/>
            <a:headEnd/>
            <a:tailEnd/>
          </a:ln>
          <a:effectLst>
            <a:outerShdw dist="68392" dir="1308085" algn="ctr" rotWithShape="0">
              <a:srgbClr val="C8C2B4">
                <a:alpha val="50000"/>
              </a:srgbClr>
            </a:outerShdw>
          </a:effectLst>
        </p:spPr>
        <p:txBody>
          <a:bodyPr wrap="none" anchor="ctr"/>
          <a:lstStyle>
            <a:lvl1pPr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10287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사업수행</a:t>
            </a:r>
            <a:b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대 목적</a:t>
            </a:r>
          </a:p>
        </p:txBody>
      </p:sp>
      <p:sp>
        <p:nvSpPr>
          <p:cNvPr id="150" name="AutoShape 71" descr="어두운 상향 대각선"/>
          <p:cNvSpPr>
            <a:spLocks noChangeArrowheads="1"/>
          </p:cNvSpPr>
          <p:nvPr/>
        </p:nvSpPr>
        <p:spPr bwMode="auto">
          <a:xfrm>
            <a:off x="359792" y="3379705"/>
            <a:ext cx="1282787" cy="3217951"/>
          </a:xfrm>
          <a:prstGeom prst="roundRect">
            <a:avLst>
              <a:gd name="adj" fmla="val 2493"/>
            </a:avLst>
          </a:prstGeom>
          <a:solidFill>
            <a:srgbClr val="0070C0"/>
          </a:solidFill>
          <a:ln w="15875" algn="ctr">
            <a:solidFill>
              <a:srgbClr val="969696"/>
            </a:solidFill>
            <a:round/>
            <a:headEnd/>
            <a:tailEnd/>
          </a:ln>
          <a:effectLst>
            <a:outerShdw dist="68392" dir="1308085" algn="ctr" rotWithShape="0">
              <a:srgbClr val="C8C2B4">
                <a:alpha val="50000"/>
              </a:srgbClr>
            </a:outerShdw>
          </a:effectLst>
        </p:spPr>
        <p:txBody>
          <a:bodyPr wrap="none" anchor="ctr"/>
          <a:lstStyle>
            <a:lvl1pPr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287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10287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본 사업</a:t>
            </a:r>
            <a:b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배경</a:t>
            </a:r>
          </a:p>
        </p:txBody>
      </p:sp>
      <p:sp>
        <p:nvSpPr>
          <p:cNvPr id="151" name="직사각형 150"/>
          <p:cNvSpPr>
            <a:spLocks noChangeArrowheads="1"/>
          </p:cNvSpPr>
          <p:nvPr/>
        </p:nvSpPr>
        <p:spPr bwMode="auto">
          <a:xfrm>
            <a:off x="1943461" y="3742927"/>
            <a:ext cx="3083577" cy="2839591"/>
          </a:xfrm>
          <a:prstGeom prst="rect">
            <a:avLst/>
          </a:prstGeom>
          <a:solidFill>
            <a:srgbClr val="DCDCDC"/>
          </a:solidFill>
          <a:ln>
            <a:noFill/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 type="oval" w="med" len="med"/>
                <a:tailEnd type="oval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2" name="모서리가 둥근 직사각형 151"/>
          <p:cNvSpPr>
            <a:spLocks noChangeArrowheads="1"/>
          </p:cNvSpPr>
          <p:nvPr/>
        </p:nvSpPr>
        <p:spPr bwMode="auto">
          <a:xfrm>
            <a:off x="1941427" y="3379708"/>
            <a:ext cx="3105279" cy="673481"/>
          </a:xfrm>
          <a:prstGeom prst="roundRect">
            <a:avLst>
              <a:gd name="adj" fmla="val 4742"/>
            </a:avLst>
          </a:prstGeom>
          <a:gradFill flip="none" rotWithShape="1">
            <a:gsLst>
              <a:gs pos="0">
                <a:srgbClr val="403C33"/>
              </a:gs>
              <a:gs pos="100000">
                <a:srgbClr val="6B6761"/>
              </a:gs>
            </a:gsLst>
            <a:lin ang="162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3" name="Text Box 28"/>
          <p:cNvSpPr txBox="1">
            <a:spLocks noChangeArrowheads="1"/>
          </p:cNvSpPr>
          <p:nvPr/>
        </p:nvSpPr>
        <p:spPr bwMode="auto">
          <a:xfrm>
            <a:off x="2030272" y="3592388"/>
            <a:ext cx="287248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ctr"/>
            <a:r>
              <a:rPr lang="en-US" altLang="ko-KR" sz="16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SDN </a:t>
            </a:r>
            <a:r>
              <a:rPr lang="ko-KR" altLang="en-US" sz="16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네트워크 안정적 구축</a:t>
            </a:r>
          </a:p>
        </p:txBody>
      </p:sp>
      <p:sp>
        <p:nvSpPr>
          <p:cNvPr id="154" name="Rectangle 65"/>
          <p:cNvSpPr>
            <a:spLocks noChangeArrowheads="1"/>
          </p:cNvSpPr>
          <p:nvPr/>
        </p:nvSpPr>
        <p:spPr bwMode="auto">
          <a:xfrm>
            <a:off x="2213743" y="4263177"/>
            <a:ext cx="2590363" cy="171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33350" indent="-1333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8" lvl="0" indent="-285758" eaLnBrk="1" hangingPunct="1">
              <a:lnSpc>
                <a:spcPct val="150000"/>
              </a:lnSpc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1401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초단기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 사업에 따른 네트워크 구축의 안정성 보장</a:t>
            </a:r>
            <a:endParaRPr lang="ko-KR" altLang="en-US" sz="1401" dirty="0">
              <a:ln>
                <a:solidFill>
                  <a:prstClr val="black"/>
                </a:solidFill>
              </a:ln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8" lvl="0" indent="-285758" eaLnBrk="1" hangingPunct="1">
              <a:lnSpc>
                <a:spcPct val="150000"/>
              </a:lnSpc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1401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최단시간의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 안정화를 통한 전사적인 네트워크 서비스 개통</a:t>
            </a:r>
            <a:endParaRPr lang="ko-KR" altLang="en-US" sz="1401" dirty="0">
              <a:ln>
                <a:solidFill>
                  <a:prstClr val="black"/>
                </a:solidFill>
              </a:ln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55" name="직사각형 154"/>
          <p:cNvSpPr>
            <a:spLocks noChangeArrowheads="1"/>
          </p:cNvSpPr>
          <p:nvPr/>
        </p:nvSpPr>
        <p:spPr bwMode="auto">
          <a:xfrm>
            <a:off x="5356265" y="3742927"/>
            <a:ext cx="3059903" cy="2839591"/>
          </a:xfrm>
          <a:prstGeom prst="rect">
            <a:avLst/>
          </a:prstGeom>
          <a:solidFill>
            <a:srgbClr val="DCDCDC"/>
          </a:solidFill>
          <a:ln>
            <a:noFill/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 type="oval" w="med" len="med"/>
                <a:tailEnd type="oval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6" name="모서리가 둥근 직사각형 155"/>
          <p:cNvSpPr>
            <a:spLocks noChangeArrowheads="1"/>
          </p:cNvSpPr>
          <p:nvPr/>
        </p:nvSpPr>
        <p:spPr bwMode="auto">
          <a:xfrm>
            <a:off x="5352314" y="3379708"/>
            <a:ext cx="3081604" cy="673481"/>
          </a:xfrm>
          <a:prstGeom prst="roundRect">
            <a:avLst>
              <a:gd name="adj" fmla="val 3519"/>
            </a:avLst>
          </a:prstGeom>
          <a:gradFill flip="none" rotWithShape="1">
            <a:gsLst>
              <a:gs pos="0">
                <a:srgbClr val="023F90"/>
              </a:gs>
              <a:gs pos="100000">
                <a:srgbClr val="3372C9"/>
              </a:gs>
            </a:gsLst>
            <a:lin ang="162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7" name="Text Box 32"/>
          <p:cNvSpPr txBox="1">
            <a:spLocks noChangeArrowheads="1"/>
          </p:cNvSpPr>
          <p:nvPr/>
        </p:nvSpPr>
        <p:spPr bwMode="auto">
          <a:xfrm>
            <a:off x="5385845" y="3592387"/>
            <a:ext cx="303031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고성능 인프라 구축과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확장성</a:t>
            </a:r>
            <a:endParaRPr kumimoji="1" lang="ko-KR" altLang="en-US" sz="16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9" name="직사각형 158"/>
          <p:cNvSpPr>
            <a:spLocks noChangeArrowheads="1"/>
          </p:cNvSpPr>
          <p:nvPr/>
        </p:nvSpPr>
        <p:spPr bwMode="auto">
          <a:xfrm>
            <a:off x="8755313" y="3742927"/>
            <a:ext cx="3083577" cy="2839591"/>
          </a:xfrm>
          <a:prstGeom prst="rect">
            <a:avLst/>
          </a:prstGeom>
          <a:solidFill>
            <a:srgbClr val="DCDCDC"/>
          </a:solidFill>
          <a:ln>
            <a:noFill/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 type="oval" w="med" len="med"/>
                <a:tailEnd type="oval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0" name="모서리가 둥근 직사각형 200"/>
          <p:cNvSpPr>
            <a:spLocks noChangeArrowheads="1"/>
          </p:cNvSpPr>
          <p:nvPr/>
        </p:nvSpPr>
        <p:spPr bwMode="auto">
          <a:xfrm>
            <a:off x="8751369" y="3379708"/>
            <a:ext cx="3105279" cy="673481"/>
          </a:xfrm>
          <a:prstGeom prst="roundRect">
            <a:avLst>
              <a:gd name="adj" fmla="val 3519"/>
            </a:avLst>
          </a:prstGeom>
          <a:gradFill flip="none" rotWithShape="1">
            <a:gsLst>
              <a:gs pos="0">
                <a:srgbClr val="DC3308"/>
              </a:gs>
              <a:gs pos="100000">
                <a:srgbClr val="E76118"/>
              </a:gs>
            </a:gsLst>
            <a:lin ang="162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1" name="Text Box 36"/>
          <p:cNvSpPr txBox="1">
            <a:spLocks noChangeArrowheads="1"/>
          </p:cNvSpPr>
          <p:nvPr/>
        </p:nvSpPr>
        <p:spPr bwMode="auto">
          <a:xfrm>
            <a:off x="9637346" y="3592388"/>
            <a:ext cx="13353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IT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경쟁력 강화</a:t>
            </a:r>
          </a:p>
        </p:txBody>
      </p:sp>
      <p:sp>
        <p:nvSpPr>
          <p:cNvPr id="164" name="Rectangle 65"/>
          <p:cNvSpPr>
            <a:spLocks noChangeArrowheads="1"/>
          </p:cNvSpPr>
          <p:nvPr/>
        </p:nvSpPr>
        <p:spPr bwMode="auto">
          <a:xfrm>
            <a:off x="5559968" y="4264099"/>
            <a:ext cx="2590363" cy="214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33350" indent="-1333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다양한 </a:t>
            </a:r>
            <a:r>
              <a:rPr kumimoji="1" lang="ko-KR" altLang="en-US" sz="1401" b="0" i="0" u="none" strike="noStrike" kern="1200" cap="none" spc="0" normalizeH="0" baseline="0" noProof="0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레거시</a:t>
            </a: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솔루션과의 효율적인 연동 체계 구현</a:t>
            </a:r>
            <a:endParaRPr kumimoji="1" lang="en-US" altLang="ko-KR" sz="1401" b="0" i="0" u="none" strike="noStrike" kern="1200" cap="none" spc="0" normalizeH="0" baseline="0" noProof="0" dirty="0" smtClean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최대 </a:t>
            </a:r>
            <a:r>
              <a:rPr lang="en-US" altLang="ko-KR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80GE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에 따르는 초고속 리프 </a:t>
            </a:r>
            <a:r>
              <a:rPr lang="ko-KR" altLang="en-US" sz="1401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스파인망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 구성</a:t>
            </a:r>
            <a:endParaRPr lang="en-US" altLang="ko-KR" sz="1401" dirty="0" smtClean="0">
              <a:ln>
                <a:solidFill>
                  <a:prstClr val="black"/>
                </a:solidFill>
              </a:ln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en-US" altLang="ko-KR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APIC</a:t>
            </a: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을</a:t>
            </a:r>
            <a:r>
              <a:rPr kumimoji="1" lang="en-US" altLang="ko-KR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통해 </a:t>
            </a:r>
            <a:r>
              <a:rPr kumimoji="1" lang="en-US" altLang="ko-KR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NMS</a:t>
            </a:r>
            <a:r>
              <a:rPr kumimoji="1" lang="en-US" altLang="ko-KR" sz="1401" b="0" i="0" u="none" strike="noStrike" kern="1200" cap="none" spc="0" normalizeH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1" lang="ko-KR" altLang="en-US" sz="1401" b="0" i="0" u="none" strike="noStrike" kern="1200" cap="none" spc="0" normalizeH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없는 </a:t>
            </a:r>
            <a:r>
              <a:rPr lang="en-US" altLang="ko-KR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NMS</a:t>
            </a:r>
            <a:r>
              <a:rPr lang="ko-KR" altLang="en-US" sz="1401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/>
                <a:ea typeface="맑은 고딕"/>
              </a:rPr>
              <a:t>환경 구현</a:t>
            </a:r>
            <a:endParaRPr kumimoji="1" lang="ko-KR" altLang="en-US" sz="1401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5" name="Rectangle 65"/>
          <p:cNvSpPr>
            <a:spLocks noChangeArrowheads="1"/>
          </p:cNvSpPr>
          <p:nvPr/>
        </p:nvSpPr>
        <p:spPr bwMode="auto">
          <a:xfrm>
            <a:off x="9009809" y="4263177"/>
            <a:ext cx="2590363" cy="2042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33350" indent="-1333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지속적인 </a:t>
            </a:r>
            <a:r>
              <a:rPr kumimoji="1" lang="en-US" altLang="ko-KR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IT </a:t>
            </a: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트렌드 변화에 대응을 위한 소프트웨어 저의 환경 구성</a:t>
            </a:r>
            <a:endParaRPr kumimoji="1" lang="en-US" altLang="ko-KR" sz="1401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285758" marR="0" lvl="0" indent="-28575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401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장애를 최소화하고 효율적인 운영을 통한 망 운영의 경쟁력 강화</a:t>
            </a:r>
            <a:endParaRPr kumimoji="1" lang="ko-KR" altLang="en-US" sz="1401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982663" y="983800"/>
            <a:ext cx="1843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[</a:t>
            </a:r>
            <a:endParaRPr kumimoji="1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10942349" y="955679"/>
            <a:ext cx="1843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]</a:t>
            </a:r>
            <a:endParaRPr kumimoji="1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5376672" y="1099432"/>
            <a:ext cx="5460795" cy="46107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1429038" y="1185759"/>
            <a:ext cx="38287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유연성</a:t>
            </a:r>
            <a:r>
              <a:rPr kumimoji="1" lang="en-US" altLang="ko-KR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확장성</a:t>
            </a:r>
            <a:r>
              <a:rPr kumimoji="1" lang="en-US" altLang="ko-KR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민첩성이 확보된 </a:t>
            </a:r>
            <a:endParaRPr kumimoji="1" lang="ko-KR" altLang="en-US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5376672" y="1182282"/>
            <a:ext cx="53465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국토연구원 소프트웨어 정의 네트워크 구축</a:t>
            </a:r>
            <a:endParaRPr kumimoji="1" lang="ko-KR" altLang="en-US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the SDN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nect Now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 bwMode="auto">
        <a:ln w="6350">
          <a:solidFill>
            <a:schemeClr val="bg1">
              <a:lumMod val="75000"/>
            </a:schemeClr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9_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Calibri_맑은고딕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Connect Now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2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3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4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5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ppt/theme/themeOverride6.xml><?xml version="1.0" encoding="utf-8"?>
<a:themeOverride xmlns:a="http://schemas.openxmlformats.org/drawingml/2006/main">
  <a:clrScheme name="Cisco Blue">
    <a:dk1>
      <a:srgbClr val="676767"/>
    </a:dk1>
    <a:lt1>
      <a:srgbClr val="FFFFFF"/>
    </a:lt1>
    <a:dk2>
      <a:srgbClr val="2968AF"/>
    </a:dk2>
    <a:lt2>
      <a:srgbClr val="FFFFFF"/>
    </a:lt2>
    <a:accent1>
      <a:srgbClr val="214794"/>
    </a:accent1>
    <a:accent2>
      <a:srgbClr val="8EBCDC"/>
    </a:accent2>
    <a:accent3>
      <a:srgbClr val="676767"/>
    </a:accent3>
    <a:accent4>
      <a:srgbClr val="57B74E"/>
    </a:accent4>
    <a:accent5>
      <a:srgbClr val="32B2DF"/>
    </a:accent5>
    <a:accent6>
      <a:srgbClr val="0D868E"/>
    </a:accent6>
    <a:hlink>
      <a:srgbClr val="2BA2D7"/>
    </a:hlink>
    <a:folHlink>
      <a:srgbClr val="2968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4355</TotalTime>
  <Words>909</Words>
  <Application>Microsoft Office PowerPoint</Application>
  <PresentationFormat>와이드스크린</PresentationFormat>
  <Paragraphs>303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43" baseType="lpstr">
      <vt:lpstr>Apple LiGothic Medium</vt:lpstr>
      <vt:lpstr>Ciscolight</vt:lpstr>
      <vt:lpstr>CiscoSans</vt:lpstr>
      <vt:lpstr>CiscoSans ExtraLight</vt:lpstr>
      <vt:lpstr>CiscoSans Thin</vt:lpstr>
      <vt:lpstr>ＭＳ Ｐゴシック</vt:lpstr>
      <vt:lpstr>굴림</vt:lpstr>
      <vt:lpstr>나눔고딕</vt:lpstr>
      <vt:lpstr>나눔고딕 Bold</vt:lpstr>
      <vt:lpstr>나눔고딕 ExtraBold</vt:lpstr>
      <vt:lpstr>나눔명조</vt:lpstr>
      <vt:lpstr>Malgun Gothic</vt:lpstr>
      <vt:lpstr>Malgun Gothic</vt:lpstr>
      <vt:lpstr>산돌고딕B</vt:lpstr>
      <vt:lpstr>Arial</vt:lpstr>
      <vt:lpstr>Broadway</vt:lpstr>
      <vt:lpstr>Calibri</vt:lpstr>
      <vt:lpstr>Century Gothic</vt:lpstr>
      <vt:lpstr>Wingdings</vt:lpstr>
      <vt:lpstr>Connect Now</vt:lpstr>
      <vt:lpstr>디자인 사용자 지정</vt:lpstr>
      <vt:lpstr>9_Blue theme 2014 16x9</vt:lpstr>
      <vt:lpstr>1_Connect Now</vt:lpstr>
      <vt:lpstr>새로운 도전 전사적 SDN 구축사례</vt:lpstr>
      <vt:lpstr>Changing  IT Landscape</vt:lpstr>
      <vt:lpstr>Why SDN?</vt:lpstr>
      <vt:lpstr>Why SDN?</vt:lpstr>
      <vt:lpstr>Legacy vs. SDN(ACI)</vt:lpstr>
      <vt:lpstr>Yes SDN !!</vt:lpstr>
      <vt:lpstr>How SDN?</vt:lpstr>
      <vt:lpstr>To the SDN</vt:lpstr>
      <vt:lpstr>To the SDN</vt:lpstr>
      <vt:lpstr>신청사의 전 IT 인프라를 연결하는 SDN 기반의 네트워크 구축</vt:lpstr>
      <vt:lpstr>논리적 Tenant </vt:lpstr>
      <vt:lpstr>요약</vt:lpstr>
      <vt:lpstr>앞으로의 국토연구원은… </vt:lpstr>
      <vt:lpstr>SDN의 실제 운영</vt:lpstr>
      <vt:lpstr>SDN의 실제 운영</vt:lpstr>
      <vt:lpstr>SDN의 실제 운영</vt:lpstr>
      <vt:lpstr>SDN의 실제 운영</vt:lpstr>
      <vt:lpstr>SDN의 실제 운영</vt:lpstr>
      <vt:lpstr>앞으로의 SDN은…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곽경림</dc:creator>
  <cp:lastModifiedBy>owner</cp:lastModifiedBy>
  <cp:revision>317</cp:revision>
  <cp:lastPrinted>2017-06-29T02:13:50Z</cp:lastPrinted>
  <dcterms:created xsi:type="dcterms:W3CDTF">2014-10-16T08:32:02Z</dcterms:created>
  <dcterms:modified xsi:type="dcterms:W3CDTF">2017-10-05T07:11:35Z</dcterms:modified>
</cp:coreProperties>
</file>